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322" r:id="rId7"/>
    <p:sldId id="263" r:id="rId8"/>
    <p:sldId id="323" r:id="rId9"/>
    <p:sldId id="328" r:id="rId10"/>
    <p:sldId id="327" r:id="rId11"/>
    <p:sldId id="336" r:id="rId12"/>
    <p:sldId id="329" r:id="rId13"/>
    <p:sldId id="337" r:id="rId14"/>
    <p:sldId id="330" r:id="rId15"/>
    <p:sldId id="395" r:id="rId16"/>
    <p:sldId id="331" r:id="rId17"/>
    <p:sldId id="332" r:id="rId18"/>
    <p:sldId id="333" r:id="rId19"/>
    <p:sldId id="334" r:id="rId20"/>
    <p:sldId id="335" r:id="rId21"/>
    <p:sldId id="324" r:id="rId22"/>
    <p:sldId id="325" r:id="rId23"/>
    <p:sldId id="326" r:id="rId24"/>
    <p:sldId id="396" r:id="rId25"/>
    <p:sldId id="338" r:id="rId26"/>
    <p:sldId id="273" r:id="rId27"/>
    <p:sldId id="339" r:id="rId28"/>
    <p:sldId id="274" r:id="rId29"/>
    <p:sldId id="275" r:id="rId30"/>
    <p:sldId id="276" r:id="rId31"/>
    <p:sldId id="277" r:id="rId32"/>
    <p:sldId id="340" r:id="rId33"/>
    <p:sldId id="280" r:id="rId34"/>
    <p:sldId id="281" r:id="rId35"/>
    <p:sldId id="341" r:id="rId36"/>
    <p:sldId id="282" r:id="rId37"/>
    <p:sldId id="342" r:id="rId38"/>
    <p:sldId id="283" r:id="rId39"/>
    <p:sldId id="284" r:id="rId40"/>
    <p:sldId id="343" r:id="rId41"/>
    <p:sldId id="380" r:id="rId42"/>
    <p:sldId id="381" r:id="rId43"/>
    <p:sldId id="344" r:id="rId44"/>
    <p:sldId id="345" r:id="rId45"/>
    <p:sldId id="285" r:id="rId46"/>
    <p:sldId id="286" r:id="rId47"/>
    <p:sldId id="346" r:id="rId48"/>
    <p:sldId id="347" r:id="rId49"/>
    <p:sldId id="348" r:id="rId50"/>
    <p:sldId id="287" r:id="rId51"/>
    <p:sldId id="349" r:id="rId52"/>
    <p:sldId id="376" r:id="rId53"/>
    <p:sldId id="377" r:id="rId54"/>
    <p:sldId id="290" r:id="rId55"/>
    <p:sldId id="378" r:id="rId56"/>
    <p:sldId id="288" r:id="rId57"/>
    <p:sldId id="350" r:id="rId58"/>
    <p:sldId id="292" r:id="rId59"/>
    <p:sldId id="351" r:id="rId60"/>
    <p:sldId id="379" r:id="rId61"/>
    <p:sldId id="382" r:id="rId62"/>
    <p:sldId id="383" r:id="rId63"/>
    <p:sldId id="352" r:id="rId64"/>
    <p:sldId id="289" r:id="rId65"/>
    <p:sldId id="307" r:id="rId66"/>
    <p:sldId id="308" r:id="rId67"/>
    <p:sldId id="311" r:id="rId68"/>
    <p:sldId id="353" r:id="rId69"/>
    <p:sldId id="316" r:id="rId70"/>
    <p:sldId id="317" r:id="rId71"/>
    <p:sldId id="355" r:id="rId72"/>
    <p:sldId id="318" r:id="rId73"/>
    <p:sldId id="319" r:id="rId74"/>
    <p:sldId id="356" r:id="rId75"/>
    <p:sldId id="357" r:id="rId76"/>
    <p:sldId id="359" r:id="rId77"/>
    <p:sldId id="358" r:id="rId78"/>
    <p:sldId id="360" r:id="rId79"/>
    <p:sldId id="320" r:id="rId80"/>
    <p:sldId id="361" r:id="rId81"/>
    <p:sldId id="362" r:id="rId82"/>
    <p:sldId id="321" r:id="rId83"/>
    <p:sldId id="312" r:id="rId84"/>
    <p:sldId id="294" r:id="rId85"/>
    <p:sldId id="410" r:id="rId86"/>
    <p:sldId id="411" r:id="rId87"/>
    <p:sldId id="407" r:id="rId88"/>
    <p:sldId id="406" r:id="rId89"/>
    <p:sldId id="404" r:id="rId90"/>
    <p:sldId id="40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5669"/>
  </p:normalViewPr>
  <p:slideViewPr>
    <p:cSldViewPr snapToGrid="0" snapToObjects="1">
      <p:cViewPr varScale="1">
        <p:scale>
          <a:sx n="100" d="100"/>
          <a:sy n="100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EFF1C-BC0C-0340-9E0D-696129822C80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B3BCC-7152-144A-BC30-85F0A2E4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asic-operators-python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eksforgeeks.org/taking-multiple-inputs-from-user-in-python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asic-operators-python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eksforgeeks.org/taking-multiple-inputs-from-user-in-pytho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product.hubspot.com</a:t>
            </a:r>
            <a:r>
              <a:rPr lang="en-US" dirty="0"/>
              <a:t>/blog/git-and-</a:t>
            </a:r>
            <a:r>
              <a:rPr lang="en-US" dirty="0" err="1"/>
              <a:t>github</a:t>
            </a:r>
            <a:r>
              <a:rPr lang="en-US" dirty="0"/>
              <a:t>-tutorial-for-beginners</a:t>
            </a:r>
          </a:p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/v2/Getting-Started-Installing-Git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82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70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www.tutorialsteacher.com</a:t>
            </a:r>
            <a:r>
              <a:rPr lang="en-US" dirty="0"/>
              <a:t>/python/error-types-in-python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/python3/</a:t>
            </a:r>
            <a:r>
              <a:rPr lang="en-US" dirty="0" err="1"/>
              <a:t>python_functions.htm</a:t>
            </a:r>
            <a:r>
              <a:rPr lang="en-US" dirty="0"/>
              <a:t> &lt;- these are good!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421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/python3/</a:t>
            </a:r>
            <a:r>
              <a:rPr lang="en-US" dirty="0" err="1"/>
              <a:t>python_functions.htm</a:t>
            </a:r>
            <a:r>
              <a:rPr lang="en-US" dirty="0"/>
              <a:t> &lt;- these are good!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482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/python3/</a:t>
            </a:r>
            <a:r>
              <a:rPr lang="en-US" dirty="0" err="1"/>
              <a:t>python_functions.htm</a:t>
            </a:r>
            <a:r>
              <a:rPr lang="en-US" dirty="0"/>
              <a:t> &lt;- these are good!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543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/python3/</a:t>
            </a:r>
            <a:r>
              <a:rPr lang="en-US" dirty="0" err="1"/>
              <a:t>python_functions.htm</a:t>
            </a:r>
            <a:r>
              <a:rPr lang="en-US" dirty="0"/>
              <a:t> &lt;- these are good!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640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https://www.w3schools.com/python/</a:t>
            </a:r>
            <a:r>
              <a:rPr lang="en-US" dirty="0" err="1"/>
              <a:t>python_conditions.asp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quiz on the operators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https://www.geeksforgeeks.org/basic-operators-python/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Conditionals. Booleans. Count the number of </a:t>
            </a:r>
            <a:r>
              <a:rPr lang="en-US" dirty="0" err="1"/>
              <a:t>the’s</a:t>
            </a:r>
            <a:r>
              <a:rPr lang="en-US" dirty="0"/>
              <a:t> in a paragraph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input and the types of split</a:t>
            </a:r>
          </a:p>
          <a:p>
            <a:r>
              <a:rPr lang="en-US" dirty="0">
                <a:hlinkClick r:id="rId4"/>
              </a:rPr>
              <a:t>https://www.geeksforgeeks.org/taking-multiple-inputs-from-user-in-python/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48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https://www.w3schools.com/python/</a:t>
            </a:r>
            <a:r>
              <a:rPr lang="en-US" dirty="0" err="1"/>
              <a:t>python_conditions.asp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quiz on the operators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https://www.geeksforgeeks.org/basic-operators-python/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Conditionals. Booleans. Count the number of </a:t>
            </a:r>
            <a:r>
              <a:rPr lang="en-US" dirty="0" err="1"/>
              <a:t>the’s</a:t>
            </a:r>
            <a:r>
              <a:rPr lang="en-US" dirty="0"/>
              <a:t> in a paragraph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input and the types of split</a:t>
            </a:r>
          </a:p>
          <a:p>
            <a:r>
              <a:rPr lang="en-US" dirty="0">
                <a:hlinkClick r:id="rId4"/>
              </a:rPr>
              <a:t>https://www.geeksforgeeks.org/taking-multiple-inputs-from-user-in-python/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09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Commits are saved changes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 request: </a:t>
            </a:r>
            <a:r>
              <a:rPr lang="en-IE" sz="1200" dirty="0"/>
              <a:t>When you open a </a:t>
            </a:r>
            <a:r>
              <a:rPr lang="en-IE" sz="1200" i="1" dirty="0"/>
              <a:t>pull request</a:t>
            </a:r>
            <a:r>
              <a:rPr lang="en-IE" sz="1200" dirty="0"/>
              <a:t>, you’re proposing your changes and requesting that someone review and pull in your contribution and merge them into their branch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7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Commits are saved changes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 request: </a:t>
            </a:r>
            <a:r>
              <a:rPr lang="en-IE" sz="1200" dirty="0"/>
              <a:t>When you open a </a:t>
            </a:r>
            <a:r>
              <a:rPr lang="en-IE" sz="1200" i="1" dirty="0"/>
              <a:t>pull request</a:t>
            </a:r>
            <a:r>
              <a:rPr lang="en-IE" sz="1200" dirty="0"/>
              <a:t>, you’re proposing your changes and requesting that someone review and pull in your contribution and merge them into their branch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30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docs.python-guide.org</a:t>
            </a:r>
            <a:r>
              <a:rPr lang="en-US" dirty="0"/>
              <a:t>/writing/style/</a:t>
            </a:r>
          </a:p>
          <a:p>
            <a:r>
              <a:rPr lang="en-US" dirty="0"/>
              <a:t>https://</a:t>
            </a:r>
            <a:r>
              <a:rPr lang="en-US" dirty="0" err="1"/>
              <a:t>realpython.com</a:t>
            </a:r>
            <a:r>
              <a:rPr lang="en-US" dirty="0"/>
              <a:t>/python-pep8/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25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www.learnpython.org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String_Formatting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0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www.waterfordwebdesign.ie</a:t>
            </a:r>
            <a:r>
              <a:rPr lang="en-US" dirty="0"/>
              <a:t>/alphabetical-list-32-counties-ireland/</a:t>
            </a:r>
          </a:p>
          <a:p>
            <a:r>
              <a:rPr lang="en-US" dirty="0"/>
              <a:t>CSV: </a:t>
            </a:r>
            <a:r>
              <a:rPr lang="en-I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Antrim, Armagh, Carlow, Cavan, Clare, Cork, Derry, Donegal, Down, Dublin, Fermanagh, Galway, Kerry, Kildare, Kilkenny, Laois, Leitrim, Limerick, Longford, Louth, Mayo, Meath, Monaghan, Offaly, Roscommon, Sligo, Tipperary, Tyrone, Waterford, Westmeath, Wexford, Wicklow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9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www.tutorialsteacher.com</a:t>
            </a:r>
            <a:r>
              <a:rPr lang="en-US" dirty="0"/>
              <a:t>/python/error-types-in-python</a:t>
            </a:r>
          </a:p>
          <a:p>
            <a:endParaRPr lang="en-US" dirty="0"/>
          </a:p>
          <a:p>
            <a:r>
              <a:rPr lang="en-US" dirty="0" err="1"/>
              <a:t>Defn</a:t>
            </a:r>
            <a:r>
              <a:rPr lang="en-US" dirty="0"/>
              <a:t>: immutable</a:t>
            </a:r>
          </a:p>
          <a:p>
            <a:r>
              <a:rPr lang="en-US" dirty="0"/>
              <a:t>Don’t ever forget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Errors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24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www.tutorialsteacher.com</a:t>
            </a:r>
            <a:r>
              <a:rPr lang="en-US" dirty="0"/>
              <a:t>/python/error-types-in-python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93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www.tutorialsteacher.com</a:t>
            </a:r>
            <a:r>
              <a:rPr lang="en-US" dirty="0"/>
              <a:t>/python/error-types-in-python &lt;– these are good!</a:t>
            </a:r>
          </a:p>
          <a:p>
            <a:endParaRPr lang="en-US" dirty="0"/>
          </a:p>
          <a:p>
            <a:r>
              <a:rPr lang="en-US" dirty="0" err="1"/>
              <a:t>Defn</a:t>
            </a:r>
            <a:r>
              <a:rPr lang="en-US" dirty="0"/>
              <a:t>: immutable</a:t>
            </a:r>
          </a:p>
          <a:p>
            <a:endParaRPr lang="en-US" dirty="0"/>
          </a:p>
          <a:p>
            <a:r>
              <a:rPr lang="en-US" dirty="0"/>
              <a:t>Don’t ever forget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Errors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6F39-1D64-954A-87DD-AF74741FC3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7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2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5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7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9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0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0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0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921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OConnor/Python_Algorithms_1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ntwithpython.com/" TargetMode="External"/><Relationship Id="rId2" Type="http://schemas.openxmlformats.org/officeDocument/2006/relationships/hyperlink" Target="https://www.practicepytho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atapult-project/catapult/labels/Good%20First%20Bu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4891-A9BF-514F-AECA-9815B153A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</a:t>
            </a:r>
            <a:br>
              <a:rPr lang="en-US" dirty="0"/>
            </a:br>
            <a:r>
              <a:rPr lang="en-US" dirty="0"/>
              <a:t>&amp; Python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FAB7E-8795-9245-9B0C-9401E2325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Deirdre O’Connor  || </a:t>
            </a:r>
            <a:r>
              <a:rPr lang="en-US" cap="none" dirty="0"/>
              <a:t>deirdreoconnor1@gmail.com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4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3039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Current version: v3.7.4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EC660-4F63-814F-AAED-6AB536F02844}"/>
              </a:ext>
            </a:extLst>
          </p:cNvPr>
          <p:cNvSpPr/>
          <p:nvPr/>
        </p:nvSpPr>
        <p:spPr>
          <a:xfrm>
            <a:off x="575894" y="2450223"/>
            <a:ext cx="10762666" cy="3905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in v2 use ASCII characters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in v3 use Unicode - can store foreign language characters, numerals, symbols, emojis, etc.</a:t>
            </a: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47625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•  Print statements, raising exceptions</a:t>
            </a:r>
          </a:p>
          <a:p>
            <a:pPr marL="47625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•  Libraries</a:t>
            </a:r>
          </a:p>
          <a:p>
            <a:pPr marL="47625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•  Improved integer division.. this is a </a:t>
            </a:r>
            <a:r>
              <a:rPr kumimoji="0" lang="en-IE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huge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D80CA-3C09-8642-9693-FE25A649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18" y="3940047"/>
            <a:ext cx="4332588" cy="19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9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E370-1777-4A48-BFFA-D78C4CA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19438-E1BE-834B-AFBD-3418A8FE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41"/>
            <a:ext cx="12192000" cy="61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3?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7755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Cheatsheet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http://python-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future.org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compatible_idioms.html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EC660-4F63-814F-AAED-6AB536F02844}"/>
              </a:ext>
            </a:extLst>
          </p:cNvPr>
          <p:cNvSpPr/>
          <p:nvPr/>
        </p:nvSpPr>
        <p:spPr>
          <a:xfrm>
            <a:off x="575894" y="2695995"/>
            <a:ext cx="10762666" cy="342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Dynamically assigning type - declaring and using a variable at once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 Python you can’t add an integer to a string, even though you never used a keyword to explicitly make the variable a string, Python understands based on what the variable holds.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Faster runtime. (Python 2.7 is not going to get faster)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Community support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Ease of using libraries means: no need to write or even maintain as much code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Easier to read and understand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Future-proof yourself - as more programmers switch to Python 3. </a:t>
            </a:r>
          </a:p>
        </p:txBody>
      </p:sp>
    </p:spTree>
    <p:extLst>
      <p:ext uri="{BB962C8B-B14F-4D97-AF65-F5344CB8AC3E}">
        <p14:creationId xmlns:p14="http://schemas.microsoft.com/office/powerpoint/2010/main" val="161713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BD1E6-1A38-CA48-815A-630F2F3560A2}"/>
              </a:ext>
            </a:extLst>
          </p:cNvPr>
          <p:cNvSpPr/>
          <p:nvPr/>
        </p:nvSpPr>
        <p:spPr>
          <a:xfrm>
            <a:off x="586490" y="2540504"/>
            <a:ext cx="11029616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Graphing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(Graph-tool)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Machine Learning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(TensorFlow,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SciKit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Learn)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Data Analysis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(NumPy)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Styling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(PEP8)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Web-Development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(WEB2PY)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Networking Libraries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NetworkX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57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at all?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BD1E6-1A38-CA48-815A-630F2F3560A2}"/>
              </a:ext>
            </a:extLst>
          </p:cNvPr>
          <p:cNvSpPr/>
          <p:nvPr/>
        </p:nvSpPr>
        <p:spPr>
          <a:xfrm>
            <a:off x="575894" y="2720791"/>
            <a:ext cx="11029616" cy="280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... is easy to learn, easy to use, and intuitive.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... is powerful and in widespread use.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... is a modern programming language (and e.g. knows about the internet). ... is a high-level language (like C, Java, ...).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... is interpreted (rather than compiled).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... supports object-oriented programming (</a:t>
            </a:r>
            <a:r>
              <a:rPr kumimoji="0" lang="en-IE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but doesn't force it upon us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563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at all?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BD1E6-1A38-CA48-815A-630F2F3560A2}"/>
              </a:ext>
            </a:extLst>
          </p:cNvPr>
          <p:cNvSpPr/>
          <p:nvPr/>
        </p:nvSpPr>
        <p:spPr>
          <a:xfrm>
            <a:off x="586490" y="2540504"/>
            <a:ext cx="11029616" cy="3125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Is Python 2 still used?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DevOps engineers/ those who work with configuration management tools might have to work with both Python 2 and 3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 work with a company’s legacy code written in Python 2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If you have a project that depends on certain third-party software or libraries that can't be ported to Python 3, you'll have no choice but to use Python 2 for it.</a:t>
            </a:r>
          </a:p>
        </p:txBody>
      </p:sp>
    </p:spTree>
    <p:extLst>
      <p:ext uri="{BB962C8B-B14F-4D97-AF65-F5344CB8AC3E}">
        <p14:creationId xmlns:p14="http://schemas.microsoft.com/office/powerpoint/2010/main" val="281333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CFF694-FC72-AA4A-BEE5-5BD385854790}"/>
              </a:ext>
            </a:extLst>
          </p:cNvPr>
          <p:cNvSpPr/>
          <p:nvPr/>
        </p:nvSpPr>
        <p:spPr>
          <a:xfrm>
            <a:off x="451104" y="1511808"/>
            <a:ext cx="11253216" cy="16824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A277-664C-0A48-8FD5-5ABF8E070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2702927"/>
            <a:ext cx="10993549" cy="21146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Plus, the average yearly salary for Python developers comes in at </a:t>
            </a:r>
            <a:r>
              <a:rPr lang="en-US" dirty="0">
                <a:solidFill>
                  <a:schemeClr val="accent2"/>
                </a:solidFill>
              </a:rPr>
              <a:t>$92,000 per year</a:t>
            </a:r>
            <a:r>
              <a:rPr lang="en-US" dirty="0">
                <a:solidFill>
                  <a:schemeClr val="bg2"/>
                </a:solidFill>
              </a:rPr>
              <a:t>,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so if you learn Python 3, you might find your career prospects looking brighter than ever.</a:t>
            </a:r>
          </a:p>
        </p:txBody>
      </p:sp>
    </p:spTree>
    <p:extLst>
      <p:ext uri="{BB962C8B-B14F-4D97-AF65-F5344CB8AC3E}">
        <p14:creationId xmlns:p14="http://schemas.microsoft.com/office/powerpoint/2010/main" val="162793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A0F3-2E30-9342-8736-F06D7DF7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will be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0BA1-DA11-D444-8BFB-1B59426A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000"/>
            <a:ext cx="11029615" cy="39753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An online versioning tool and code repository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I highly recommend you use it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Link here to get started: </a:t>
            </a:r>
            <a:r>
              <a:rPr lang="en-IE" sz="2400" u="sng" dirty="0">
                <a:hlinkClick r:id="rId2"/>
              </a:rPr>
              <a:t>https://github.com/DeeOConnor/Python_Algorithms_19</a:t>
            </a:r>
            <a:endParaRPr lang="en-IE" sz="2400" dirty="0"/>
          </a:p>
          <a:p>
            <a:pPr>
              <a:lnSpc>
                <a:spcPct val="150000"/>
              </a:lnSpc>
            </a:pPr>
            <a:r>
              <a:rPr lang="en-IE" sz="2400" dirty="0"/>
              <a:t>Choose a student account for free private repositories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Will be a place to show your portfolio of work to potential employers</a:t>
            </a:r>
          </a:p>
        </p:txBody>
      </p:sp>
    </p:spTree>
    <p:extLst>
      <p:ext uri="{BB962C8B-B14F-4D97-AF65-F5344CB8AC3E}">
        <p14:creationId xmlns:p14="http://schemas.microsoft.com/office/powerpoint/2010/main" val="367816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4891-A9BF-514F-AECA-9815B153A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</a:t>
            </a:r>
            <a:br>
              <a:rPr lang="en-US" dirty="0"/>
            </a:br>
            <a:r>
              <a:rPr lang="en-US" dirty="0"/>
              <a:t>&amp; Python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FAB7E-8795-9245-9B0C-9401E2325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Deirdre O’Connor  || </a:t>
            </a:r>
            <a:r>
              <a:rPr lang="en-US" cap="none" dirty="0"/>
              <a:t>deirdreoconnor1@gmail.com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Main topics of this course: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48217-3224-B448-9F5A-AFC464681AF9}"/>
              </a:ext>
            </a:extLst>
          </p:cNvPr>
          <p:cNvSpPr/>
          <p:nvPr/>
        </p:nvSpPr>
        <p:spPr>
          <a:xfrm>
            <a:off x="575894" y="2227040"/>
            <a:ext cx="8247090" cy="366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Writing + Running Python Code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Data Analysis + Data Management with Python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Code Optimization and Writing Efficient Programs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Coding Theory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71193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Main topics of this course: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48217-3224-B448-9F5A-AFC464681AF9}"/>
              </a:ext>
            </a:extLst>
          </p:cNvPr>
          <p:cNvSpPr/>
          <p:nvPr/>
        </p:nvSpPr>
        <p:spPr>
          <a:xfrm>
            <a:off x="575894" y="2227040"/>
            <a:ext cx="8247090" cy="366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Writing + Running Python Code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Data Analysis + Data Management with Python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Code Optimization and Writing Efficient Programs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Coding Theory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2987453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19C96-7145-1648-B077-6575CBF12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0" y="3995279"/>
            <a:ext cx="10993549" cy="14750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Running python code</a:t>
            </a:r>
          </a:p>
        </p:txBody>
      </p:sp>
    </p:spTree>
    <p:extLst>
      <p:ext uri="{BB962C8B-B14F-4D97-AF65-F5344CB8AC3E}">
        <p14:creationId xmlns:p14="http://schemas.microsoft.com/office/powerpoint/2010/main" val="351946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3C0-A346-224E-B040-47D9F372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0EACB-5053-554D-8AC1-EC18E7A7B745}"/>
              </a:ext>
            </a:extLst>
          </p:cNvPr>
          <p:cNvSpPr/>
          <p:nvPr/>
        </p:nvSpPr>
        <p:spPr>
          <a:xfrm>
            <a:off x="575894" y="2251424"/>
            <a:ext cx="6096000" cy="3674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Introduction to Open Source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Running Python code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Variables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Print statements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308499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A89F-35A2-1440-A5F1-1B87E1B3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931493"/>
            <a:ext cx="11029615" cy="1497507"/>
          </a:xfrm>
        </p:spPr>
        <p:txBody>
          <a:bodyPr anchor="ctr"/>
          <a:lstStyle/>
          <a:p>
            <a:pPr algn="ctr"/>
            <a:r>
              <a:rPr lang="en-US" dirty="0"/>
              <a:t>Stop me at any point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135354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EC660-4F63-814F-AAED-6AB536F02844}"/>
              </a:ext>
            </a:extLst>
          </p:cNvPr>
          <p:cNvSpPr/>
          <p:nvPr/>
        </p:nvSpPr>
        <p:spPr>
          <a:xfrm>
            <a:off x="575894" y="2715199"/>
            <a:ext cx="10762666" cy="342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 Source: 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something people can modify and share because its design is publicly accessible. It is also a way of life. 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source code that anyone can inspect, modify, and enhance. It means you can share your knowledge and the programs you build, and that you are providing software for others.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Principles: open exchange, collaborative participation, rapid prototyping, transparency, meritocracy, and community-oriented development.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It looks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fantastic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on a CV.</a:t>
            </a:r>
          </a:p>
        </p:txBody>
      </p:sp>
    </p:spTree>
    <p:extLst>
      <p:ext uri="{BB962C8B-B14F-4D97-AF65-F5344CB8AC3E}">
        <p14:creationId xmlns:p14="http://schemas.microsoft.com/office/powerpoint/2010/main" val="243915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adding to the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EC660-4F63-814F-AAED-6AB536F02844}"/>
              </a:ext>
            </a:extLst>
          </p:cNvPr>
          <p:cNvSpPr/>
          <p:nvPr/>
        </p:nvSpPr>
        <p:spPr>
          <a:xfrm>
            <a:off x="575894" y="2715199"/>
            <a:ext cx="10762666" cy="245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For your future career prospects, for additional learning and challenges, check out: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sng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https://www.practicepython.org/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and  </a:t>
            </a:r>
            <a:r>
              <a:rPr kumimoji="0" lang="en-IE" sz="2000" b="0" i="0" u="sng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https://inventwithpython.com/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 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Good first bugs: 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sng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https://github.com/catapult-project/catapult/labels/Good%20First%20Bug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1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6DC7-9F6D-0B4C-AD78-01BB7555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2118-B062-B148-A305-F7938FECE448}"/>
              </a:ext>
            </a:extLst>
          </p:cNvPr>
          <p:cNvSpPr txBox="1"/>
          <p:nvPr/>
        </p:nvSpPr>
        <p:spPr>
          <a:xfrm>
            <a:off x="575894" y="2611156"/>
            <a:ext cx="11029616" cy="378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 is a code hosting platform for version control and collaboration. It lets you and others work together on projects from anywhere.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You install git on the command line and can also access the Online repositories via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github.com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Repositories are coding projects hosted online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 use branches to keep features of a project separate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 create commits to save changes of each user and then commit those changes to the master branch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Changes can then be reviewed, approved and merged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allows us to track who makes what changes, and when.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is called: version control and allows roll-backs when something goes wrong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885F7-6F68-C640-B787-A637DB7645A2}"/>
              </a:ext>
            </a:extLst>
          </p:cNvPr>
          <p:cNvSpPr/>
          <p:nvPr/>
        </p:nvSpPr>
        <p:spPr>
          <a:xfrm>
            <a:off x="575894" y="1988558"/>
            <a:ext cx="7615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English/French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cheatsheets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https://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github.github.com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/training-kit/</a:t>
            </a:r>
          </a:p>
        </p:txBody>
      </p:sp>
    </p:spTree>
    <p:extLst>
      <p:ext uri="{BB962C8B-B14F-4D97-AF65-F5344CB8AC3E}">
        <p14:creationId xmlns:p14="http://schemas.microsoft.com/office/powerpoint/2010/main" val="45287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getting started (local)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0677-BDE8-6247-923E-BC1D96466422}"/>
              </a:ext>
            </a:extLst>
          </p:cNvPr>
          <p:cNvSpPr txBox="1"/>
          <p:nvPr/>
        </p:nvSpPr>
        <p:spPr>
          <a:xfrm>
            <a:off x="575894" y="2285277"/>
            <a:ext cx="4847006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Install git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 create a GitHub account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 local git repository using git 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init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 branch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a new file to the local repo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to staging and review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 commit (include a message)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Check the log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Push the branch to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881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getting started (online repo)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0677-BDE8-6247-923E-BC1D96466422}"/>
              </a:ext>
            </a:extLst>
          </p:cNvPr>
          <p:cNvSpPr txBox="1"/>
          <p:nvPr/>
        </p:nvSpPr>
        <p:spPr>
          <a:xfrm>
            <a:off x="575894" y="2285277"/>
            <a:ext cx="4847006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Install git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 create a GitHub account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 local git repository using git 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init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 branch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a new file to the local repo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to staging and review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 commit (include a message)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Check the log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Push the branch to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D4821-FA2B-0F45-97C4-5CBB9FBEB1B1}"/>
              </a:ext>
            </a:extLst>
          </p:cNvPr>
          <p:cNvSpPr txBox="1"/>
          <p:nvPr/>
        </p:nvSpPr>
        <p:spPr>
          <a:xfrm>
            <a:off x="6375400" y="2285277"/>
            <a:ext cx="5407955" cy="419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Create/Find an online repo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 clone (makes a local copy)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/>
              </a:rPr>
              <a:t>branch,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a new file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 to staging and commit (include a message)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 push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 a pull request.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Check online Repo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Review the changes in this Pull request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Merge to Master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66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interactive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D679-D940-1342-9AF5-0DA7099CBF27}"/>
              </a:ext>
            </a:extLst>
          </p:cNvPr>
          <p:cNvSpPr txBox="1"/>
          <p:nvPr/>
        </p:nvSpPr>
        <p:spPr>
          <a:xfrm>
            <a:off x="575894" y="2365248"/>
            <a:ext cx="11165002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 your browser, go to: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DeeOConnor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/Python_Algorithms_19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604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BCF9A63-AA3E-B546-A979-DAD8E33CB6DB}"/>
              </a:ext>
            </a:extLst>
          </p:cNvPr>
          <p:cNvSpPr txBox="1">
            <a:spLocks/>
          </p:cNvSpPr>
          <p:nvPr/>
        </p:nvSpPr>
        <p:spPr>
          <a:xfrm>
            <a:off x="617260" y="3995279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Writing &amp; running python code</a:t>
            </a:r>
          </a:p>
        </p:txBody>
      </p:sp>
    </p:spTree>
    <p:extLst>
      <p:ext uri="{BB962C8B-B14F-4D97-AF65-F5344CB8AC3E}">
        <p14:creationId xmlns:p14="http://schemas.microsoft.com/office/powerpoint/2010/main" val="321533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Skills acquired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287797-2E47-C040-A954-D036CD4B6ADA}"/>
              </a:ext>
            </a:extLst>
          </p:cNvPr>
          <p:cNvSpPr/>
          <p:nvPr/>
        </p:nvSpPr>
        <p:spPr>
          <a:xfrm>
            <a:off x="575894" y="2080759"/>
            <a:ext cx="10619232" cy="4047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be able to write efficient and succinct, powerful programs using Python. 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</a:t>
            </a:r>
            <a:r>
              <a:rPr kumimoji="0" lang="en-I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analyze</a:t>
            </a: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and create unit tests to ensure a high standard of coding. 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understand how to run Python code in a number of different environments. 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create medium-length programs to solve coding challenges. 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understand the process in designing programming solutions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 To write efficient and optimised solutions to solve problems.</a:t>
            </a:r>
          </a:p>
        </p:txBody>
      </p:sp>
    </p:spTree>
    <p:extLst>
      <p:ext uri="{BB962C8B-B14F-4D97-AF65-F5344CB8AC3E}">
        <p14:creationId xmlns:p14="http://schemas.microsoft.com/office/powerpoint/2010/main" val="2142425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A1C127-2922-EB49-911F-0640B91F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602" y="3429000"/>
            <a:ext cx="2159000" cy="215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using an 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D82D1-E20D-B74E-82AB-EB1DD244317B}"/>
              </a:ext>
            </a:extLst>
          </p:cNvPr>
          <p:cNvSpPr txBox="1"/>
          <p:nvPr/>
        </p:nvSpPr>
        <p:spPr>
          <a:xfrm>
            <a:off x="581346" y="2022174"/>
            <a:ext cx="11024163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Integrated Development Environment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be useful for managing projects and files.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editing code, building executables, and debug issues all in the one application.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Gives a visual environment to help many inexperienced developers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Syntax highlighting means you spot issues much faster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PyCharm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Jetbrains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www.jetbrains.com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pycharm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Visual Studio Code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by Microsoft: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code.visualstudio.com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/download</a:t>
            </a:r>
          </a:p>
        </p:txBody>
      </p:sp>
    </p:spTree>
    <p:extLst>
      <p:ext uri="{BB962C8B-B14F-4D97-AF65-F5344CB8AC3E}">
        <p14:creationId xmlns:p14="http://schemas.microsoft.com/office/powerpoint/2010/main" val="365827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Using the command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9B64-B764-D945-BAD1-7885C95C2974}"/>
              </a:ext>
            </a:extLst>
          </p:cNvPr>
          <p:cNvSpPr/>
          <p:nvPr/>
        </p:nvSpPr>
        <p:spPr>
          <a:xfrm>
            <a:off x="575894" y="2158137"/>
            <a:ext cx="8369300" cy="281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 run Python files using the following keyword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python *.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py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also use the interactive Python shell, like a less user-friendly interface of Jupyter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 this to get started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print(“Hello, world!”)</a:t>
            </a:r>
          </a:p>
        </p:txBody>
      </p:sp>
    </p:spTree>
    <p:extLst>
      <p:ext uri="{BB962C8B-B14F-4D97-AF65-F5344CB8AC3E}">
        <p14:creationId xmlns:p14="http://schemas.microsoft.com/office/powerpoint/2010/main" val="41767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ACAB1-2B34-4A74-AD7B-BB0B9591D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EB61C5-A5AD-A945-8573-8CD4B10BE745}"/>
              </a:ext>
            </a:extLst>
          </p:cNvPr>
          <p:cNvSpPr/>
          <p:nvPr/>
        </p:nvSpPr>
        <p:spPr>
          <a:xfrm>
            <a:off x="529186" y="607214"/>
            <a:ext cx="8288746" cy="331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723464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/>
              <a:t>Method 2: Using the command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3507B-FC72-D448-9E52-3415D2E793B9}"/>
              </a:ext>
            </a:extLst>
          </p:cNvPr>
          <p:cNvSpPr/>
          <p:nvPr/>
        </p:nvSpPr>
        <p:spPr>
          <a:xfrm>
            <a:off x="440286" y="3782214"/>
            <a:ext cx="8377646" cy="306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06CCE-9870-4449-B5A0-6E6748B97A19}"/>
              </a:ext>
            </a:extLst>
          </p:cNvPr>
          <p:cNvSpPr/>
          <p:nvPr/>
        </p:nvSpPr>
        <p:spPr>
          <a:xfrm>
            <a:off x="639436" y="1809025"/>
            <a:ext cx="7742564" cy="2839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 touch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hello.py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-&gt; to create the file called 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hello.py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nano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-c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hello.py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-&gt; edit the empty file with 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nano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editor. The -c command is to show the line numbers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 ls -&gt; list all of the files in the directory. Current directory is called “Python &amp; Algorithms”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 python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hello.py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-&gt; run the file called 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hello.py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 as a Python 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Hello, world!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30C18-3BC7-1347-96AF-E4D59BF7F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5"/>
          <a:stretch/>
        </p:blipFill>
        <p:spPr>
          <a:xfrm>
            <a:off x="1777397" y="4693600"/>
            <a:ext cx="6744303" cy="1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3: Using an interactive </a:t>
            </a:r>
            <a:r>
              <a:rPr lang="en-US" dirty="0" err="1"/>
              <a:t>ipython</a:t>
            </a:r>
            <a:r>
              <a:rPr lang="en-US" dirty="0"/>
              <a:t>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92C44-468F-5244-81DD-5DE1173363FB}"/>
              </a:ext>
            </a:extLst>
          </p:cNvPr>
          <p:cNvSpPr txBox="1"/>
          <p:nvPr/>
        </p:nvSpPr>
        <p:spPr>
          <a:xfrm>
            <a:off x="575894" y="2473010"/>
            <a:ext cx="7937500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Jupyter - online I/O notebook to run python scripts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OpenSource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and Free. Runs in web browser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Allows easy sharing of notebooks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Interactive output -&gt; 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20F0502020204030204" pitchFamily="34" charset="0"/>
                <a:ea typeface="+mn-ea"/>
                <a:cs typeface="Algerian" panose="020F0502020204030204" pitchFamily="34" charset="0"/>
              </a:rPr>
              <a:t>a blessing and a curse!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 install: 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pip install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jupyterlab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 launch: 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 your preferred repository, type: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jupyter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40353-2EF7-AD46-86CE-87ADF10DA099}"/>
              </a:ext>
            </a:extLst>
          </p:cNvPr>
          <p:cNvSpPr/>
          <p:nvPr/>
        </p:nvSpPr>
        <p:spPr>
          <a:xfrm>
            <a:off x="575894" y="1988558"/>
            <a:ext cx="11170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Comprehensive documentation: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jupyter.readthedocs.io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/latest/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running.html#running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717C1-4B19-B74F-9E3A-977D977B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20" y="3657600"/>
            <a:ext cx="1816896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7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Jupyter notebooks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AF6A6-C88A-0243-8A88-E2105F0F2202}"/>
              </a:ext>
            </a:extLst>
          </p:cNvPr>
          <p:cNvSpPr/>
          <p:nvPr/>
        </p:nvSpPr>
        <p:spPr>
          <a:xfrm>
            <a:off x="575894" y="1988558"/>
            <a:ext cx="11170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Comprehensive documentation: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jupyter.readthedocs.io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/latest/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running.html#running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EE06B-0691-3849-90F2-8711B362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20" y="3657600"/>
            <a:ext cx="1816896" cy="210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DA4D9-26A1-6947-96DF-CE3E012AE817}"/>
              </a:ext>
            </a:extLst>
          </p:cNvPr>
          <p:cNvSpPr txBox="1"/>
          <p:nvPr/>
        </p:nvSpPr>
        <p:spPr>
          <a:xfrm>
            <a:off x="575894" y="2407580"/>
            <a:ext cx="3211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Shortcuts Tab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Help &gt; Keyboard Shortcuts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76138-5E5F-6F4D-827E-B9D01D9F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3100895"/>
            <a:ext cx="6656895" cy="32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5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Jupyter notebooks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AF6A6-C88A-0243-8A88-E2105F0F2202}"/>
              </a:ext>
            </a:extLst>
          </p:cNvPr>
          <p:cNvSpPr/>
          <p:nvPr/>
        </p:nvSpPr>
        <p:spPr>
          <a:xfrm>
            <a:off x="575894" y="1988558"/>
            <a:ext cx="11170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Comprehensive documentation: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jupyter.readthedocs.io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/latest/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running.html#running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EE06B-0691-3849-90F2-8711B362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20" y="3657600"/>
            <a:ext cx="1816896" cy="210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DA4D9-26A1-6947-96DF-CE3E012AE817}"/>
              </a:ext>
            </a:extLst>
          </p:cNvPr>
          <p:cNvSpPr txBox="1"/>
          <p:nvPr/>
        </p:nvSpPr>
        <p:spPr>
          <a:xfrm>
            <a:off x="575894" y="2488323"/>
            <a:ext cx="6790106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Allows Markdown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Renders graphs directly in browser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be exported and downloaded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be run via </a:t>
            </a:r>
            <a:r>
              <a:rPr kumimoji="0" lang="en-I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Github</a:t>
            </a: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with third party tools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Link to documentation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Type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?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str.replace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Allows for timing cell execution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0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The basics: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41D0-6B62-3441-A8D1-2BE1EAD0F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" r="17527"/>
          <a:stretch/>
        </p:blipFill>
        <p:spPr>
          <a:xfrm>
            <a:off x="479593" y="2931887"/>
            <a:ext cx="3568663" cy="2611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86B5-D22B-7B46-B64C-19BA2202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1930400"/>
            <a:ext cx="7240141" cy="4572000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Variables reserve a spot in memory. In Python they have no special prefix to declare variable type</a:t>
            </a:r>
          </a:p>
          <a:p>
            <a:r>
              <a:rPr lang="en-US" sz="2000" dirty="0"/>
              <a:t>These are all variables of different types. Python decides the type based on the data contained in the variable</a:t>
            </a:r>
          </a:p>
          <a:p>
            <a:r>
              <a:rPr lang="en-US" sz="2000" dirty="0"/>
              <a:t>Variables can be changed, and they become very useful in our code</a:t>
            </a:r>
          </a:p>
          <a:p>
            <a:r>
              <a:rPr lang="en-US" sz="2000" dirty="0"/>
              <a:t>The opposite of a variable is probably a constant: a value that will not be changed in your variable</a:t>
            </a:r>
          </a:p>
          <a:p>
            <a:r>
              <a:rPr lang="en-US" sz="2000" dirty="0"/>
              <a:t>Type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type(var)</a:t>
            </a:r>
            <a:r>
              <a:rPr lang="en-US" sz="2000" dirty="0"/>
              <a:t> to find the type of the variable</a:t>
            </a:r>
          </a:p>
          <a:p>
            <a:r>
              <a:rPr lang="en-US" sz="2000" dirty="0"/>
              <a:t>Sometimes we will need to change a variable’s type. This is called </a:t>
            </a:r>
            <a:r>
              <a:rPr lang="en-US" sz="2000" i="1" dirty="0"/>
              <a:t>casting.</a:t>
            </a:r>
          </a:p>
          <a:p>
            <a:r>
              <a:rPr lang="en-US" sz="2000" i="1" dirty="0"/>
              <a:t>Read Section: </a:t>
            </a:r>
            <a:r>
              <a:rPr lang="en-IE" dirty="0"/>
              <a:t>Data Type Conversion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2"/>
                </a:solidFill>
              </a:rPr>
              <a:t>https://</a:t>
            </a:r>
            <a:r>
              <a:rPr lang="en-US" sz="2000" i="1" dirty="0" err="1">
                <a:solidFill>
                  <a:schemeClr val="accent2"/>
                </a:solidFill>
              </a:rPr>
              <a:t>www.tutorialspoint.com</a:t>
            </a:r>
            <a:r>
              <a:rPr lang="en-US" sz="2000" i="1" dirty="0">
                <a:solidFill>
                  <a:schemeClr val="accent2"/>
                </a:solidFill>
              </a:rPr>
              <a:t>/python3/</a:t>
            </a:r>
            <a:r>
              <a:rPr lang="en-US" sz="2000" i="1" dirty="0" err="1">
                <a:solidFill>
                  <a:schemeClr val="accent2"/>
                </a:solidFill>
              </a:rPr>
              <a:t>python_variable_types.htm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85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The basics: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86B5-D22B-7B46-B64C-19BA2202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4" y="1964168"/>
            <a:ext cx="3548599" cy="403658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has 5 standard data types</a:t>
            </a:r>
          </a:p>
          <a:p>
            <a:pPr lvl="1"/>
            <a:r>
              <a:rPr lang="en-IE" sz="2400" dirty="0">
                <a:solidFill>
                  <a:schemeClr val="bg1"/>
                </a:solidFill>
              </a:rPr>
              <a:t>Numbers</a:t>
            </a:r>
          </a:p>
          <a:p>
            <a:pPr lvl="1"/>
            <a:r>
              <a:rPr lang="en-IE" sz="2400" dirty="0">
                <a:solidFill>
                  <a:schemeClr val="bg1"/>
                </a:solidFill>
              </a:rPr>
              <a:t>String</a:t>
            </a:r>
          </a:p>
          <a:p>
            <a:pPr lvl="1"/>
            <a:r>
              <a:rPr lang="en-IE" sz="2400" dirty="0">
                <a:solidFill>
                  <a:schemeClr val="bg1"/>
                </a:solidFill>
              </a:rPr>
              <a:t>List</a:t>
            </a:r>
          </a:p>
          <a:p>
            <a:pPr lvl="1"/>
            <a:r>
              <a:rPr lang="en-IE" sz="2400" dirty="0">
                <a:solidFill>
                  <a:schemeClr val="bg1"/>
                </a:solidFill>
              </a:rPr>
              <a:t>Tuple</a:t>
            </a:r>
          </a:p>
          <a:p>
            <a:pPr lvl="1"/>
            <a:r>
              <a:rPr lang="en-IE" sz="2400" dirty="0">
                <a:solidFill>
                  <a:schemeClr val="bg1"/>
                </a:solidFill>
              </a:rPr>
              <a:t>Dictionary</a:t>
            </a: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2FDED-C3FC-5A49-8748-23FE1DB7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38" y="2259769"/>
            <a:ext cx="6489819" cy="29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6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strings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EFD1F1-6D43-E342-8477-AB565B98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3582040"/>
            <a:ext cx="4241800" cy="193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0D209-CAAE-6F44-86CE-5E341DA9AE99}"/>
              </a:ext>
            </a:extLst>
          </p:cNvPr>
          <p:cNvSpPr txBox="1"/>
          <p:nvPr/>
        </p:nvSpPr>
        <p:spPr>
          <a:xfrm>
            <a:off x="457200" y="2120900"/>
            <a:ext cx="9652000" cy="419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are made up of single letters or characters, wrapped in double quotes.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 will accept single or double quotes.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 simplicity’s sake, we will use double quotes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can be concatenated, meaning joined together and printed very easily.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Strings are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immutable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This is very important!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 immutable object, such as a string cannot be altered or modified after it is created.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Instead, Python will make a copy of the object when a user tries to change it</a:t>
            </a:r>
          </a:p>
        </p:txBody>
      </p:sp>
    </p:spTree>
    <p:extLst>
      <p:ext uri="{BB962C8B-B14F-4D97-AF65-F5344CB8AC3E}">
        <p14:creationId xmlns:p14="http://schemas.microsoft.com/office/powerpoint/2010/main" val="2031908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C549B-6539-194E-B7CD-A1C245FF2DE2}"/>
              </a:ext>
            </a:extLst>
          </p:cNvPr>
          <p:cNvSpPr txBox="1"/>
          <p:nvPr/>
        </p:nvSpPr>
        <p:spPr>
          <a:xfrm>
            <a:off x="596901" y="2413000"/>
            <a:ext cx="11008610" cy="234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Lists contain objects separated by commas and surrounded by square brackets.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They are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constantly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used in programming.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Lists can be very long, and generally contain 2+ items.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Items in a list can be numbers, strings, characters, and other lists.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 lists are similar to arrays in other programming languages.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E8FD4-AD89-534B-BC8B-6B658C0E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79" y="4914092"/>
            <a:ext cx="7251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8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ASSESSMENT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834E6-3BD4-EC42-82C9-53F05A5E4D5F}"/>
              </a:ext>
            </a:extLst>
          </p:cNvPr>
          <p:cNvSpPr/>
          <p:nvPr/>
        </p:nvSpPr>
        <p:spPr>
          <a:xfrm>
            <a:off x="575894" y="2343603"/>
            <a:ext cx="108967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Upon completing the class, there will be an assessment to create a mid-length program using many of the techniques and approaches that were covered in the lecture notes, such as including sufficient tests in the program.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rPr>
              <a:t>The solution can be customized to your area of interest but must include a short paragraph explaining what real-life problem the solution addresses, why the particular approach was taken, and must include a flow diagram or equivalent to show the planning stage.</a:t>
            </a:r>
          </a:p>
        </p:txBody>
      </p:sp>
    </p:spTree>
    <p:extLst>
      <p:ext uri="{BB962C8B-B14F-4D97-AF65-F5344CB8AC3E}">
        <p14:creationId xmlns:p14="http://schemas.microsoft.com/office/powerpoint/2010/main" val="4200967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2EF5F-06B5-F447-BB7C-AFC43D5A4390}"/>
              </a:ext>
            </a:extLst>
          </p:cNvPr>
          <p:cNvSpPr txBox="1"/>
          <p:nvPr/>
        </p:nvSpPr>
        <p:spPr>
          <a:xfrm>
            <a:off x="575894" y="2019302"/>
            <a:ext cx="11029616" cy="272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Numbers can be:</a:t>
            </a: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Integers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(whole numbers)</a:t>
            </a: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Floats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(floating point numbers)</a:t>
            </a: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Complex numbers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(show up a lot with Data Analysis and Big Data)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It is important to keep track of what number type we are working with. For example, the total of a meal in a restaurant probably won’t be a perfect integer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F7AAB-93E8-D04A-9159-A28FE3B6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2" y="4798488"/>
            <a:ext cx="3497943" cy="192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1D52D-D449-904B-88F9-1272EB45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80" y="5478117"/>
            <a:ext cx="11938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2DEB3-48A5-2342-B7BC-5F55985D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08" y="5493342"/>
            <a:ext cx="13462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9FD91-F7FC-5242-BDA6-538E5CB44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408" y="4647224"/>
            <a:ext cx="11684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6BBC7-9BD8-F94F-A8D2-22AC362A2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052" y="5059887"/>
            <a:ext cx="27813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39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47CE-7C7B-5645-B076-69C49799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45FD-B6A4-194D-BEE0-941B8E555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>
            <a:normAutofit/>
          </a:bodyPr>
          <a:lstStyle/>
          <a:p>
            <a:r>
              <a:rPr lang="en-US" sz="2200" dirty="0"/>
              <a:t>We can create pseudo-random numbers in Python by importing the Random module</a:t>
            </a:r>
          </a:p>
          <a:p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D04C3-CB49-5C4E-9C9E-9363244F2E16}"/>
              </a:ext>
            </a:extLst>
          </p:cNvPr>
          <p:cNvSpPr/>
          <p:nvPr/>
        </p:nvSpPr>
        <p:spPr>
          <a:xfrm>
            <a:off x="3816349" y="3041651"/>
            <a:ext cx="4152900" cy="464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25CD0-F4F5-DA43-B4BD-FB9A1694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99" y="2886572"/>
            <a:ext cx="3581400" cy="77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2E4A4-29C1-3545-8EE5-F7A91906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99" y="389354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6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47CE-7C7B-5645-B076-69C49799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45FD-B6A4-194D-BEE0-941B8E555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24753"/>
            <a:ext cx="11029615" cy="1248504"/>
          </a:xfrm>
        </p:spPr>
        <p:txBody>
          <a:bodyPr>
            <a:normAutofit/>
          </a:bodyPr>
          <a:lstStyle/>
          <a:p>
            <a:r>
              <a:rPr lang="en-US" sz="2200" dirty="0"/>
              <a:t>Let’s run that a few times....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D04C3-CB49-5C4E-9C9E-9363244F2E16}"/>
              </a:ext>
            </a:extLst>
          </p:cNvPr>
          <p:cNvSpPr/>
          <p:nvPr/>
        </p:nvSpPr>
        <p:spPr>
          <a:xfrm>
            <a:off x="1987550" y="3207742"/>
            <a:ext cx="82169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E4A4-29C1-3545-8EE5-F7A91906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598142"/>
            <a:ext cx="56642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79001C-8DD1-6B47-BB00-0B5948097C3C}"/>
              </a:ext>
            </a:extLst>
          </p:cNvPr>
          <p:cNvGraphicFramePr>
            <a:graphicFrameLocks noGrp="1"/>
          </p:cNvGraphicFramePr>
          <p:nvPr/>
        </p:nvGraphicFramePr>
        <p:xfrm>
          <a:off x="3733800" y="5785004"/>
          <a:ext cx="51943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027">
                  <a:extLst>
                    <a:ext uri="{9D8B030D-6E8A-4147-A177-3AD203B41FA5}">
                      <a16:colId xmlns:a16="http://schemas.microsoft.com/office/drawing/2014/main" val="3120700657"/>
                    </a:ext>
                  </a:extLst>
                </a:gridCol>
                <a:gridCol w="1435369">
                  <a:extLst>
                    <a:ext uri="{9D8B030D-6E8A-4147-A177-3AD203B41FA5}">
                      <a16:colId xmlns:a16="http://schemas.microsoft.com/office/drawing/2014/main" val="1478825854"/>
                    </a:ext>
                  </a:extLst>
                </a:gridCol>
                <a:gridCol w="2187904">
                  <a:extLst>
                    <a:ext uri="{9D8B030D-6E8A-4147-A177-3AD203B41FA5}">
                      <a16:colId xmlns:a16="http://schemas.microsoft.com/office/drawing/2014/main" val="45138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 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random.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randint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(1, 100)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362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5A7AFD-2BF8-9443-9611-783B23A3738D}"/>
              </a:ext>
            </a:extLst>
          </p:cNvPr>
          <p:cNvSpPr txBox="1"/>
          <p:nvPr/>
        </p:nvSpPr>
        <p:spPr>
          <a:xfrm>
            <a:off x="3733800" y="54156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FF06A-97BC-614F-9C69-2893F2173955}"/>
              </a:ext>
            </a:extLst>
          </p:cNvPr>
          <p:cNvSpPr txBox="1"/>
          <p:nvPr/>
        </p:nvSpPr>
        <p:spPr>
          <a:xfrm>
            <a:off x="5270500" y="54113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1564A-BAD7-3249-A621-20CA546E5472}"/>
              </a:ext>
            </a:extLst>
          </p:cNvPr>
          <p:cNvSpPr txBox="1"/>
          <p:nvPr/>
        </p:nvSpPr>
        <p:spPr>
          <a:xfrm>
            <a:off x="6789566" y="541134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function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956BA-815D-1C49-9BD6-23C3D6B106E1}"/>
              </a:ext>
            </a:extLst>
          </p:cNvPr>
          <p:cNvSpPr txBox="1"/>
          <p:nvPr/>
        </p:nvSpPr>
        <p:spPr>
          <a:xfrm>
            <a:off x="7772014" y="616017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901688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57E7-A3E5-F944-8E61-4A72D6D11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378804"/>
          </a:xfrm>
        </p:spPr>
        <p:txBody>
          <a:bodyPr>
            <a:normAutofit/>
          </a:bodyPr>
          <a:lstStyle/>
          <a:p>
            <a:r>
              <a:rPr lang="en-US" sz="2200" dirty="0"/>
              <a:t>Dictionaries are ordered data types</a:t>
            </a:r>
          </a:p>
          <a:p>
            <a:r>
              <a:rPr lang="en-US" sz="2200" dirty="0"/>
              <a:t>Made up of key, value pairs</a:t>
            </a:r>
          </a:p>
          <a:p>
            <a:r>
              <a:rPr lang="en-US" sz="2200" dirty="0"/>
              <a:t>They can be hashed, meaning retrieving data is very easy</a:t>
            </a:r>
          </a:p>
          <a:p>
            <a:r>
              <a:rPr lang="en-US" sz="2200" dirty="0"/>
              <a:t>Keys can be numbers or Strings</a:t>
            </a:r>
          </a:p>
          <a:p>
            <a:r>
              <a:rPr lang="en-US" sz="2200" dirty="0"/>
              <a:t>Values can be any Python 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F1A4B-432B-4243-AD93-5C69D5CB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24400"/>
            <a:ext cx="6629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4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B6BB2-35A4-9443-97B3-03B88AD32AF9}"/>
              </a:ext>
            </a:extLst>
          </p:cNvPr>
          <p:cNvSpPr txBox="1"/>
          <p:nvPr/>
        </p:nvSpPr>
        <p:spPr>
          <a:xfrm>
            <a:off x="575894" y="2115011"/>
            <a:ext cx="10441745" cy="257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Tuples are similar to lists as they consist of a number of values separated by commas.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Lists are mutable meaning they can be overwritten. Tuples are </a:t>
            </a: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immutable</a:t>
            </a: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like strings.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Unlike lists, however, tuples are enclosed within parenthesis.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values of tuples cannot be changed or updated.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Think of them as </a:t>
            </a: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READ-ONLY</a:t>
            </a: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lists, or information records.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CB26C-8C13-DE4B-9092-A454EBA8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4686805"/>
            <a:ext cx="8478302" cy="19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60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as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15A-9B53-424A-AF7C-B08A69592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6197"/>
            <a:ext cx="11029615" cy="1248504"/>
          </a:xfrm>
        </p:spPr>
        <p:txBody>
          <a:bodyPr/>
          <a:lstStyle/>
          <a:p>
            <a:r>
              <a:rPr lang="en-US" dirty="0"/>
              <a:t>Strings can be thought of as a list of characters, where characters grouped together make a word, and words grouped together make a sentence.</a:t>
            </a:r>
          </a:p>
          <a:p>
            <a:r>
              <a:rPr lang="en-US" dirty="0"/>
              <a:t>This means we can use the same operations with a string and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924B0-66B1-A746-9E54-6778B0DF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90900"/>
            <a:ext cx="762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3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CAD06-BD14-0042-8E2F-58B2B668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877403"/>
          </a:xfrm>
        </p:spPr>
        <p:txBody>
          <a:bodyPr>
            <a:normAutofit/>
          </a:bodyPr>
          <a:lstStyle/>
          <a:p>
            <a:r>
              <a:rPr lang="en-US" sz="2000" dirty="0"/>
              <a:t>Iterates over a sequence / naturally iterable items</a:t>
            </a:r>
          </a:p>
          <a:p>
            <a:pPr lvl="1"/>
            <a:r>
              <a:rPr lang="en-IE" sz="1800" dirty="0"/>
              <a:t>That can mean a list, a tuple, a dictionary, a set, or a string.... anything with order. </a:t>
            </a:r>
          </a:p>
          <a:p>
            <a:pPr lvl="1"/>
            <a:r>
              <a:rPr lang="en-IE" sz="1800" dirty="0"/>
              <a:t>Doesn’t work with </a:t>
            </a:r>
            <a:r>
              <a:rPr lang="en-IE" sz="1800" dirty="0" err="1"/>
              <a:t>booleans</a:t>
            </a:r>
            <a:endParaRPr lang="en-IE" sz="1800" dirty="0"/>
          </a:p>
          <a:p>
            <a:r>
              <a:rPr lang="en-IE" sz="2000" dirty="0"/>
              <a:t>Use a for loop to execute a statement once </a:t>
            </a:r>
            <a:r>
              <a:rPr lang="en-IE" sz="2000" i="1" dirty="0"/>
              <a:t>for each item </a:t>
            </a:r>
            <a:r>
              <a:rPr lang="en-IE" sz="2000" dirty="0"/>
              <a:t>in a sequence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US" sz="2000" dirty="0"/>
              <a:t>Continue statement: stop on the current iteration of the loop, continue with the rest</a:t>
            </a:r>
          </a:p>
          <a:p>
            <a:r>
              <a:rPr lang="en-US" sz="2000" dirty="0"/>
              <a:t>Break statement: break out of the loop / continue with the rest of the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05927-581C-5843-92DE-60463852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37" y="4078921"/>
            <a:ext cx="49784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62D41-FF89-694B-BF87-A9DDB3DA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68" y="4117021"/>
            <a:ext cx="219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26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loops: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CAD06-BD14-0042-8E2F-58B2B668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72898"/>
            <a:ext cx="11029615" cy="4440602"/>
          </a:xfrm>
        </p:spPr>
        <p:txBody>
          <a:bodyPr>
            <a:normAutofit/>
          </a:bodyPr>
          <a:lstStyle/>
          <a:p>
            <a:r>
              <a:rPr lang="en-IE" sz="2000" dirty="0"/>
              <a:t>If you want a loop to execute a number of times, can use the range function</a:t>
            </a:r>
          </a:p>
          <a:p>
            <a:pPr marL="0" indent="0">
              <a:buNone/>
            </a:pPr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	&gt;&gt;&gt; ?range</a:t>
            </a:r>
          </a:p>
          <a:p>
            <a:pPr marL="0" indent="0">
              <a:buNone/>
            </a:pP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E" dirty="0"/>
              <a:t>Set (starter, stop, step)</a:t>
            </a:r>
          </a:p>
          <a:p>
            <a:r>
              <a:rPr lang="en-IE" dirty="0"/>
              <a:t>Or simply set </a:t>
            </a:r>
            <a:r>
              <a:rPr lang="en-IE" b="1" dirty="0"/>
              <a:t>starter</a:t>
            </a:r>
            <a:r>
              <a:rPr lang="en-IE" dirty="0"/>
              <a:t> and </a:t>
            </a:r>
            <a:r>
              <a:rPr lang="en-IE" b="1" dirty="0"/>
              <a:t>stop</a:t>
            </a:r>
          </a:p>
          <a:p>
            <a:r>
              <a:rPr lang="en-IE" dirty="0"/>
              <a:t>Beware: Out of bounds exception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05390-39B9-B049-8B75-64C3896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75" y="2913442"/>
            <a:ext cx="6775450" cy="21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4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loops: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CAD06-BD14-0042-8E2F-58B2B668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801"/>
          </a:xfrm>
        </p:spPr>
        <p:txBody>
          <a:bodyPr>
            <a:normAutofit/>
          </a:bodyPr>
          <a:lstStyle/>
          <a:p>
            <a:r>
              <a:rPr lang="en-IE" sz="2000" dirty="0"/>
              <a:t>If you want a loop to execute a number of times, can use the range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AEF6-62C0-7C46-BB04-065804FE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48000"/>
            <a:ext cx="29464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1DE9A-EABA-1F46-B5CE-8FC7B358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3022600"/>
            <a:ext cx="37846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5FA2A-33D1-C149-B0AE-380AE59BEF3F}"/>
              </a:ext>
            </a:extLst>
          </p:cNvPr>
          <p:cNvSpPr txBox="1"/>
          <p:nvPr/>
        </p:nvSpPr>
        <p:spPr>
          <a:xfrm>
            <a:off x="749300" y="4303538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 will the output be?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32902-B722-1B49-B196-CE561039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800106"/>
            <a:ext cx="5194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 loops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CAD06-BD14-0042-8E2F-58B2B668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801"/>
          </a:xfrm>
        </p:spPr>
        <p:txBody>
          <a:bodyPr>
            <a:normAutofit/>
          </a:bodyPr>
          <a:lstStyle/>
          <a:p>
            <a:r>
              <a:rPr lang="en-IE" sz="2000" dirty="0"/>
              <a:t>How many times will these loops iterate? (How many print statements will there be?)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0B9BA-A0EA-2646-AC84-C26FB921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3156197"/>
            <a:ext cx="554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9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19C96-7145-1648-B077-6575CBF12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0" y="3995279"/>
            <a:ext cx="10993549" cy="14750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Coding theory</a:t>
            </a:r>
          </a:p>
        </p:txBody>
      </p:sp>
    </p:spTree>
    <p:extLst>
      <p:ext uri="{BB962C8B-B14F-4D97-AF65-F5344CB8AC3E}">
        <p14:creationId xmlns:p14="http://schemas.microsoft.com/office/powerpoint/2010/main" val="605347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49D6-FBE5-E94F-82C8-C92104DF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961549"/>
          </a:xfrm>
        </p:spPr>
        <p:txBody>
          <a:bodyPr>
            <a:normAutofit/>
          </a:bodyPr>
          <a:lstStyle/>
          <a:p>
            <a:r>
              <a:rPr lang="en-US" sz="2000" dirty="0"/>
              <a:t>Execute </a:t>
            </a:r>
            <a:r>
              <a:rPr lang="en-US" sz="2000" i="1" dirty="0"/>
              <a:t>as long as </a:t>
            </a:r>
            <a:r>
              <a:rPr lang="en-US" sz="2000" dirty="0"/>
              <a:t>a statement is True.</a:t>
            </a:r>
          </a:p>
          <a:p>
            <a:r>
              <a:rPr lang="en-US" sz="2000" dirty="0"/>
              <a:t>Work with </a:t>
            </a:r>
            <a:r>
              <a:rPr lang="en-US" sz="2000" dirty="0">
                <a:solidFill>
                  <a:schemeClr val="accent2"/>
                </a:solidFill>
              </a:rPr>
              <a:t>Booleans</a:t>
            </a:r>
            <a:r>
              <a:rPr lang="en-US" sz="2000" dirty="0"/>
              <a:t>: variables that can be True or False only. Do not iterate over a string.</a:t>
            </a:r>
          </a:p>
          <a:p>
            <a:r>
              <a:rPr lang="en-US" sz="2000" dirty="0"/>
              <a:t>While loops can work with conditions. The loop will run </a:t>
            </a:r>
            <a:r>
              <a:rPr lang="en-US" sz="2000" i="1" dirty="0"/>
              <a:t>while a condition is met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Challenge: create a While loop that will print out all numbers from 0 to 10.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A2703-0C2C-9045-A0F9-CD2FBACD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987444"/>
            <a:ext cx="3479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4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python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49D6-FBE5-E94F-82C8-C92104DF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Challenge: </a:t>
            </a:r>
            <a:r>
              <a:rPr lang="en-IE" sz="2000" dirty="0">
                <a:solidFill>
                  <a:schemeClr val="bg1"/>
                </a:solidFill>
              </a:rPr>
              <a:t>Draw a flowchart to represent a While loop</a:t>
            </a:r>
          </a:p>
          <a:p>
            <a:pPr marL="0" indent="0">
              <a:buNone/>
            </a:pPr>
            <a:endParaRPr lang="en-IE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E" sz="2000" dirty="0">
                <a:solidFill>
                  <a:schemeClr val="accent2"/>
                </a:solidFill>
              </a:rPr>
              <a:t>Challenge: </a:t>
            </a:r>
            <a:r>
              <a:rPr lang="en-IE" sz="2000" dirty="0">
                <a:solidFill>
                  <a:schemeClr val="bg1"/>
                </a:solidFill>
              </a:rPr>
              <a:t>Draw a flowchart to represent a For loop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7743A-0F47-CE45-856C-AB9D29CD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37" y="710046"/>
            <a:ext cx="3707477" cy="55335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1EB56-EE36-2E43-91BE-9CDD26EF877A}"/>
              </a:ext>
            </a:extLst>
          </p:cNvPr>
          <p:cNvSpPr txBox="1">
            <a:spLocks/>
          </p:cNvSpPr>
          <p:nvPr/>
        </p:nvSpPr>
        <p:spPr>
          <a:xfrm>
            <a:off x="581191" y="4490440"/>
            <a:ext cx="11029615" cy="177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1F034-9130-EB4C-806A-C0DEE240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809750"/>
            <a:ext cx="2844800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4851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49D6-FBE5-E94F-82C8-C92104DF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41758"/>
            <a:ext cx="11029615" cy="651604"/>
          </a:xfrm>
        </p:spPr>
        <p:txBody>
          <a:bodyPr>
            <a:normAutofit/>
          </a:bodyPr>
          <a:lstStyle/>
          <a:p>
            <a:r>
              <a:rPr lang="en-US" sz="2400" dirty="0"/>
              <a:t>Challenge: eat more food while </a:t>
            </a:r>
            <a:r>
              <a:rPr lang="en-US" sz="2400" dirty="0" err="1"/>
              <a:t>user_is_hungry</a:t>
            </a:r>
            <a:r>
              <a:rPr lang="en-US" sz="2400" dirty="0"/>
              <a:t> =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F96ED-EAC4-0148-AF7B-893CF490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817946"/>
            <a:ext cx="3530600" cy="1524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1EB56-EE36-2E43-91BE-9CDD26EF877A}"/>
              </a:ext>
            </a:extLst>
          </p:cNvPr>
          <p:cNvSpPr txBox="1">
            <a:spLocks/>
          </p:cNvSpPr>
          <p:nvPr/>
        </p:nvSpPr>
        <p:spPr>
          <a:xfrm>
            <a:off x="581191" y="4490440"/>
            <a:ext cx="11029615" cy="177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 now, it prints once but we might need to use this approach in more complicated examples.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exit statement stops the loop from continuing forever.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Infinite loops are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and can crash your computer and programs!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35CE9-26CA-9C41-A55F-21668249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11" y="3452946"/>
            <a:ext cx="2895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1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B639-A366-DA4B-8F0E-D5E75E36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CB04B-CA9F-C34E-A39C-AB8D2D16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295" y="2143124"/>
            <a:ext cx="10051410" cy="42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6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/ pass /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FD31-6E8E-9746-995E-7CDC02F8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Break: break out of this loop, continue with the rest of the program</a:t>
            </a:r>
          </a:p>
          <a:p>
            <a:endParaRPr lang="en-US" dirty="0"/>
          </a:p>
          <a:p>
            <a:r>
              <a:rPr lang="en-US" dirty="0"/>
              <a:t>Pass: don’t do anything in this loop</a:t>
            </a:r>
          </a:p>
          <a:p>
            <a:endParaRPr lang="en-US" dirty="0"/>
          </a:p>
          <a:p>
            <a:r>
              <a:rPr lang="en-US" dirty="0"/>
              <a:t>Continue: don’t do anything in this iteration, continue the loop on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3997445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09B1-5521-DA40-8527-17FCDF1A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46D8-5599-604B-8376-D4A47203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60004"/>
          </a:xfrm>
        </p:spPr>
        <p:txBody>
          <a:bodyPr>
            <a:noAutofit/>
          </a:bodyPr>
          <a:lstStyle/>
          <a:p>
            <a:r>
              <a:rPr lang="en-IE" sz="2200" dirty="0"/>
              <a:t>Infinite loops will not give you an exception to read because the loop never terminates</a:t>
            </a:r>
          </a:p>
          <a:p>
            <a:r>
              <a:rPr lang="en-IE" sz="2200" dirty="0"/>
              <a:t>How to identify the signs?</a:t>
            </a:r>
          </a:p>
          <a:p>
            <a:pPr lvl="1"/>
            <a:r>
              <a:rPr lang="en-IE" sz="1800" dirty="0"/>
              <a:t>Fan, CPU, unresponsiveness</a:t>
            </a:r>
          </a:p>
          <a:p>
            <a:r>
              <a:rPr lang="en-IE" sz="2200" dirty="0"/>
              <a:t>Loops must contain within themselves a way to terminate </a:t>
            </a:r>
          </a:p>
          <a:p>
            <a:pPr lvl="1"/>
            <a:r>
              <a:rPr lang="en-IE" sz="1800" dirty="0"/>
              <a:t>Something inside a while loop must eventually make the condition false</a:t>
            </a:r>
            <a:r>
              <a:rPr lang="en-IE" sz="2200" dirty="0"/>
              <a:t> </a:t>
            </a:r>
          </a:p>
          <a:p>
            <a:r>
              <a:rPr lang="en-IE" sz="2200" dirty="0">
                <a:solidFill>
                  <a:schemeClr val="accent2"/>
                </a:solidFill>
              </a:rPr>
              <a:t>Infinite loop:</a:t>
            </a:r>
            <a:r>
              <a:rPr lang="en-IE" sz="2200" dirty="0"/>
              <a:t> loop that does not have a way of stopping </a:t>
            </a:r>
          </a:p>
          <a:p>
            <a:pPr lvl="1"/>
            <a:r>
              <a:rPr lang="en-IE" sz="1800" dirty="0"/>
              <a:t>Repeats until program is interrupted </a:t>
            </a:r>
          </a:p>
          <a:p>
            <a:pPr lvl="1"/>
            <a:r>
              <a:rPr lang="en-IE" sz="1800" dirty="0"/>
              <a:t>Occurs when programmer forgets to include stopping code in the loop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87677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629A7-A60A-F549-83C7-44B78867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75696"/>
            <a:ext cx="11029615" cy="4677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Computers read Python code </a:t>
            </a:r>
            <a:r>
              <a:rPr lang="en-US" sz="2200" i="1" dirty="0"/>
              <a:t>generally</a:t>
            </a:r>
            <a:r>
              <a:rPr lang="en-US" sz="2200" dirty="0"/>
              <a:t> in procedural way: top to bottom; left to right.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Conditional statements give the instruction to execute the following codeblock </a:t>
            </a:r>
            <a:r>
              <a:rPr lang="en-US" sz="2200" i="1" u="sng" dirty="0"/>
              <a:t>if</a:t>
            </a:r>
            <a:r>
              <a:rPr lang="en-US" sz="2200" dirty="0"/>
              <a:t> a certain condition is met.</a:t>
            </a:r>
          </a:p>
          <a:p>
            <a:r>
              <a:rPr lang="en-US" sz="2200" dirty="0"/>
              <a:t>Conditional statements use the following syntax: 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if(condition): do this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else: do that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cs typeface="Consolas" panose="020B0609020204030204" pitchFamily="49" charset="0"/>
              </a:rPr>
              <a:t>Can be used on their own and in for/while loops.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cs typeface="Consolas" panose="020B0609020204030204" pitchFamily="49" charset="0"/>
              </a:rPr>
              <a:t>Also use b</a:t>
            </a:r>
            <a:r>
              <a:rPr lang="en-US" sz="2200" dirty="0"/>
              <a:t>reak, pass, continue, return, and 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2325618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65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Conditional statements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629A7-A60A-F549-83C7-44B78867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Challenge: fix the infinite loop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Challenge: don’t print “s”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Challenge: don’t print unless it’s “x”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DA66F-B1E6-AD42-92D3-708DE86CE120}"/>
              </a:ext>
            </a:extLst>
          </p:cNvPr>
          <p:cNvSpPr txBox="1"/>
          <p:nvPr/>
        </p:nvSpPr>
        <p:spPr>
          <a:xfrm>
            <a:off x="2316480" y="4096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309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122780-29D7-4796-95BF-DA8AD947A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F37B3-78BB-4291-8D94-452A8A3C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F589B4C-3CA2-49DE-9E63-145FF5CB7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7D4F7C-6EAA-4D74-BDD3-6602D41F3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B11D41-504D-4822-8E12-3AD6AB8B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87F3-593E-CE41-BE56-2F6DC28F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06601"/>
            <a:ext cx="3415074" cy="39962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Sometimes we need to write instructions for other coders, not to be read by the computer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Comments can be TO-DOs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Issues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Reminders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Special instructions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Warnings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4251466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5AD-F07D-D246-9507-A97E0A08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06C00-E0A9-4E79-AF25-3D295CA90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FBCC34-499B-4F45-8AEE-AB45194D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23" y="2361056"/>
            <a:ext cx="3878728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061B1-C274-5140-9711-2DC1E9EB5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Single line comments start with this symbol: #</a:t>
            </a:r>
          </a:p>
          <a:p>
            <a:r>
              <a:rPr lang="en-US" dirty="0"/>
              <a:t>Multi-line comments are wrapped in </a:t>
            </a:r>
            <a:r>
              <a:rPr lang="en-US" i="1" dirty="0"/>
              <a:t>"""three straight quotes""" </a:t>
            </a:r>
            <a:r>
              <a:rPr lang="en-US" dirty="0"/>
              <a:t>like so.</a:t>
            </a:r>
          </a:p>
          <a:p>
            <a:endParaRPr lang="en-US" dirty="0"/>
          </a:p>
          <a:p>
            <a:r>
              <a:rPr lang="en-US" dirty="0"/>
              <a:t>A computer cannot read code inside a comment so make sure you are careful when using them.</a:t>
            </a:r>
          </a:p>
          <a:p>
            <a:r>
              <a:rPr lang="en-US" dirty="0"/>
              <a:t>Can be helpful when </a:t>
            </a:r>
            <a:r>
              <a:rPr lang="en-US" dirty="0">
                <a:solidFill>
                  <a:schemeClr val="accent2"/>
                </a:solidFill>
              </a:rPr>
              <a:t>debugging</a:t>
            </a:r>
            <a:r>
              <a:rPr lang="en-US" dirty="0"/>
              <a:t>, as you try to find one line of code that is causing problems.</a:t>
            </a:r>
          </a:p>
        </p:txBody>
      </p:sp>
    </p:spTree>
    <p:extLst>
      <p:ext uri="{BB962C8B-B14F-4D97-AF65-F5344CB8AC3E}">
        <p14:creationId xmlns:p14="http://schemas.microsoft.com/office/powerpoint/2010/main" val="284406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3C0-A346-224E-B040-47D9F372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0EACB-5053-554D-8AC1-EC18E7A7B745}"/>
              </a:ext>
            </a:extLst>
          </p:cNvPr>
          <p:cNvSpPr/>
          <p:nvPr/>
        </p:nvSpPr>
        <p:spPr>
          <a:xfrm>
            <a:off x="575894" y="1971008"/>
            <a:ext cx="7056298" cy="4413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Introduction to the course structure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Introduction to Python code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History of Python versioning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Why choose Python?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 can you do with Python?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Career prospects</a:t>
            </a:r>
          </a:p>
        </p:txBody>
      </p:sp>
    </p:spTree>
    <p:extLst>
      <p:ext uri="{BB962C8B-B14F-4D97-AF65-F5344CB8AC3E}">
        <p14:creationId xmlns:p14="http://schemas.microsoft.com/office/powerpoint/2010/main" val="1031262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1FAF-FC32-3A42-84D0-F1A2F51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0EA9-D665-C949-9C33-3CE16DF5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57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Code style matters. Messy code leads to bugs!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Introducing: Pep8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How to decipher feedback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The big debate: Spaces vs tabs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Variable names: </a:t>
            </a:r>
            <a:r>
              <a:rPr lang="en-IE" sz="2400" dirty="0" err="1"/>
              <a:t>lower_case</a:t>
            </a:r>
            <a:r>
              <a:rPr lang="en-IE" sz="2400" dirty="0"/>
              <a:t> and underlines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Always include a __main__ in programs</a:t>
            </a:r>
          </a:p>
        </p:txBody>
      </p:sp>
    </p:spTree>
    <p:extLst>
      <p:ext uri="{BB962C8B-B14F-4D97-AF65-F5344CB8AC3E}">
        <p14:creationId xmlns:p14="http://schemas.microsoft.com/office/powerpoint/2010/main" val="17217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76D-36A1-0F4F-B6A0-D0395E30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F564-CE59-2048-AF32-811DC76C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15956"/>
            <a:ext cx="11029615" cy="3678303"/>
          </a:xfrm>
        </p:spPr>
        <p:txBody>
          <a:bodyPr>
            <a:normAutofit/>
          </a:bodyPr>
          <a:lstStyle/>
          <a:p>
            <a:r>
              <a:rPr lang="en-IE" sz="2800" dirty="0"/>
              <a:t>Rules for naming variables in Python: </a:t>
            </a:r>
          </a:p>
          <a:p>
            <a:pPr lvl="1"/>
            <a:r>
              <a:rPr lang="en-IE" sz="2200" dirty="0"/>
              <a:t>Variable name cannot be a Python key word. Variable name cannot contain spaces </a:t>
            </a:r>
          </a:p>
          <a:p>
            <a:pPr lvl="1"/>
            <a:r>
              <a:rPr lang="en-IE" sz="2200" dirty="0"/>
              <a:t>First character must be a letter or an underscore. After first character may use letters, digits, or underscores </a:t>
            </a:r>
          </a:p>
          <a:p>
            <a:pPr lvl="1"/>
            <a:r>
              <a:rPr lang="en-IE" sz="2200" dirty="0"/>
              <a:t>Variable names are case-sensitive and name should reflect its use 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DF983-2410-A94B-B330-362A46D2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4665989"/>
            <a:ext cx="3136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09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F89E-0C6B-B64D-9363-4AFEF02C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E22-2F8C-AF4D-AB05-0862D11F8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When a variable is declared but not used, it will be disposed of to keep code and memory clean.</a:t>
            </a:r>
          </a:p>
          <a:p>
            <a:r>
              <a:rPr lang="en-US" sz="2200" dirty="0"/>
              <a:t>Python is a </a:t>
            </a:r>
            <a:r>
              <a:rPr lang="en-US" sz="2200" dirty="0">
                <a:solidFill>
                  <a:schemeClr val="accent2"/>
                </a:solidFill>
              </a:rPr>
              <a:t>dynamically typed </a:t>
            </a:r>
            <a:r>
              <a:rPr lang="en-US" sz="2200" dirty="0"/>
              <a:t>language, meaning variables can be assigned at run-time.</a:t>
            </a:r>
          </a:p>
          <a:p>
            <a:r>
              <a:rPr lang="en-IE" sz="2200" dirty="0"/>
              <a:t>A problem can occur when reassigning a variable at runtime then breaks earlier parts of your code - this can happen often when using Jupiter notebooks and whenever you restart the kernel.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2224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01AF-C7CD-0342-82C0-9DCC274D3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712831"/>
            <a:ext cx="10993549" cy="147501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Time for a break..!</a:t>
            </a:r>
          </a:p>
        </p:txBody>
      </p:sp>
    </p:spTree>
    <p:extLst>
      <p:ext uri="{BB962C8B-B14F-4D97-AF65-F5344CB8AC3E}">
        <p14:creationId xmlns:p14="http://schemas.microsoft.com/office/powerpoint/2010/main" val="3742827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6B6B-0522-6644-BEF0-C1D99FE0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5800"/>
            <a:ext cx="11029615" cy="4737100"/>
          </a:xfrm>
        </p:spPr>
        <p:txBody>
          <a:bodyPr>
            <a:normAutofit/>
          </a:bodyPr>
          <a:lstStyle/>
          <a:p>
            <a:r>
              <a:rPr lang="en-US" sz="2000" dirty="0"/>
              <a:t>In Python we can make lists in one line with conditional statements and simple operations.</a:t>
            </a:r>
          </a:p>
          <a:p>
            <a:r>
              <a:rPr lang="en-US" sz="2000" dirty="0"/>
              <a:t>It’s complicated but if you can practice it’s very powerful.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First, give the new list a name</a:t>
            </a:r>
          </a:p>
          <a:p>
            <a:r>
              <a:rPr lang="en-US" sz="2000" dirty="0"/>
              <a:t>Then, define what its items will be</a:t>
            </a:r>
          </a:p>
          <a:p>
            <a:r>
              <a:rPr lang="en-US" sz="2000" dirty="0"/>
              <a:t>Include for loops, ranges, or another list if wanted.</a:t>
            </a:r>
          </a:p>
          <a:p>
            <a:r>
              <a:rPr lang="en-US" sz="2000" dirty="0"/>
              <a:t>Conditional statements and calculations can operate directly on the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D03A0-1DDC-E24F-8BB1-9E0E1409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3293698"/>
            <a:ext cx="5905500" cy="115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8018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0E1E4-51AC-5D42-8EE1-B5C45735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1" y="2497398"/>
            <a:ext cx="7991787" cy="3893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69C6F-3A7A-8045-AB9C-7D51CDC6F15D}"/>
              </a:ext>
            </a:extLst>
          </p:cNvPr>
          <p:cNvSpPr txBox="1"/>
          <p:nvPr/>
        </p:nvSpPr>
        <p:spPr>
          <a:xfrm>
            <a:off x="1610011" y="2044700"/>
            <a:ext cx="8105490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0" algn="l"/>
                <a:tab pos="71120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Name:	Operation:	Example</a:t>
            </a:r>
          </a:p>
        </p:txBody>
      </p:sp>
    </p:spTree>
    <p:extLst>
      <p:ext uri="{BB962C8B-B14F-4D97-AF65-F5344CB8AC3E}">
        <p14:creationId xmlns:p14="http://schemas.microsoft.com/office/powerpoint/2010/main" val="181591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5E9FB-2A3F-E34C-9876-521CCE834235}"/>
              </a:ext>
            </a:extLst>
          </p:cNvPr>
          <p:cNvSpPr txBox="1"/>
          <p:nvPr/>
        </p:nvSpPr>
        <p:spPr>
          <a:xfrm>
            <a:off x="868078" y="2484041"/>
            <a:ext cx="874502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58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str1 + str2: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15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concatenates strings, making a copy of each and joining them together.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str[:3] + ” and " + str[4:]: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15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joins the string “ and ” to the middle of string between slices.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input()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1500" algn="l"/>
                <a:tab pos="19050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used for taking input from a user, defaults to type string.</a:t>
            </a:r>
          </a:p>
        </p:txBody>
      </p:sp>
    </p:spTree>
    <p:extLst>
      <p:ext uri="{BB962C8B-B14F-4D97-AF65-F5344CB8AC3E}">
        <p14:creationId xmlns:p14="http://schemas.microsoft.com/office/powerpoint/2010/main" val="3908493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94E4-F3FA-B24C-9117-6C09D189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94" y="4317670"/>
            <a:ext cx="11029615" cy="1648749"/>
          </a:xfrm>
        </p:spPr>
        <p:txBody>
          <a:bodyPr>
            <a:normAutofit/>
          </a:bodyPr>
          <a:lstStyle/>
          <a:p>
            <a:r>
              <a:rPr lang="en-US" sz="2200" dirty="0"/>
              <a:t>At its default, age will be of type: string.</a:t>
            </a:r>
          </a:p>
          <a:p>
            <a:r>
              <a:rPr lang="en-US" sz="2200" dirty="0"/>
              <a:t>We need to cast the variable age to an integer when we take input.</a:t>
            </a: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2CD17-AB41-F441-AB04-8B4EE296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54" y="2092120"/>
            <a:ext cx="6265494" cy="1849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9827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94E4-F3FA-B24C-9117-6C09D189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9" y="3968284"/>
            <a:ext cx="11029615" cy="2141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test_score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begins as an integer but after division becomes a float automatically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 print it as a float to two decimal places inline using the % operator in the string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 can write an instruction with the input() command or leave it blank.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29FE2-822A-6B43-8ADA-F6DC8C20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2" y="2005310"/>
            <a:ext cx="5010150" cy="1962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9352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2C1B-9DE8-E54C-9508-8B67DF63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62150"/>
            <a:ext cx="6286500" cy="1677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95D7D-9BA2-9C43-B3D6-32EA3F361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429000"/>
            <a:ext cx="9502608" cy="3153699"/>
          </a:xfrm>
        </p:spPr>
        <p:txBody>
          <a:bodyPr>
            <a:normAutofit/>
          </a:bodyPr>
          <a:lstStyle/>
          <a:p>
            <a:r>
              <a:rPr lang="en-US" sz="2400" dirty="0"/>
              <a:t>When taking input, we explicitly state the input type </a:t>
            </a:r>
            <a:r>
              <a:rPr lang="en-US" sz="2000" dirty="0"/>
              <a:t>(unless it’s a string)</a:t>
            </a:r>
          </a:p>
          <a:p>
            <a:r>
              <a:rPr lang="en-US" sz="2400" dirty="0"/>
              <a:t>Can also split the input on a particular character</a:t>
            </a:r>
          </a:p>
          <a:p>
            <a:pPr lvl="1"/>
            <a:r>
              <a:rPr lang="en-US" sz="2000" dirty="0"/>
              <a:t>on a comma if reading a list of inputs</a:t>
            </a:r>
          </a:p>
          <a:p>
            <a:pPr lvl="1"/>
            <a:r>
              <a:rPr lang="en-US" sz="2000" dirty="0"/>
              <a:t>on a space if extracting words from a sentence</a:t>
            </a:r>
          </a:p>
          <a:p>
            <a:pPr lvl="1"/>
            <a:r>
              <a:rPr lang="en-US" sz="2000" dirty="0"/>
              <a:t>Split if a non-alphanumeric character is part of the input using if statements</a:t>
            </a:r>
          </a:p>
        </p:txBody>
      </p:sp>
    </p:spTree>
    <p:extLst>
      <p:ext uri="{BB962C8B-B14F-4D97-AF65-F5344CB8AC3E}">
        <p14:creationId xmlns:p14="http://schemas.microsoft.com/office/powerpoint/2010/main" val="25450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A89F-35A2-1440-A5F1-1B87E1B3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931493"/>
            <a:ext cx="11029615" cy="1497507"/>
          </a:xfrm>
        </p:spPr>
        <p:txBody>
          <a:bodyPr anchor="ctr"/>
          <a:lstStyle/>
          <a:p>
            <a:pPr algn="ctr"/>
            <a:r>
              <a:rPr lang="en-US" dirty="0"/>
              <a:t>Stop me at any point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3139756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0F039B-5DD9-421A-9389-1F31ABD9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Challenge: extract the County names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815C-B57D-854E-B563-79324444C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6" t="7846" r="1000" b="9200"/>
          <a:stretch/>
        </p:blipFill>
        <p:spPr>
          <a:xfrm>
            <a:off x="581191" y="4722590"/>
            <a:ext cx="10861509" cy="1267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C98AA-CD1C-A241-95DA-E8EDCB1F20C6}"/>
              </a:ext>
            </a:extLst>
          </p:cNvPr>
          <p:cNvSpPr txBox="1"/>
          <p:nvPr/>
        </p:nvSpPr>
        <p:spPr>
          <a:xfrm>
            <a:off x="889000" y="2253523"/>
            <a:ext cx="8752461" cy="2063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Given a list of all counties in Ireland with spaces between them as input,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Read and split them and create a list instead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Then print the length of the list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Then print all counties that begin with the letter “W”.</a:t>
            </a:r>
          </a:p>
        </p:txBody>
      </p:sp>
    </p:spTree>
    <p:extLst>
      <p:ext uri="{BB962C8B-B14F-4D97-AF65-F5344CB8AC3E}">
        <p14:creationId xmlns:p14="http://schemas.microsoft.com/office/powerpoint/2010/main" val="25957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0F039B-5DD9-421A-9389-1F31ABD9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Challenge: extract the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C98AA-CD1C-A241-95DA-E8EDCB1F20C6}"/>
              </a:ext>
            </a:extLst>
          </p:cNvPr>
          <p:cNvSpPr txBox="1"/>
          <p:nvPr/>
        </p:nvSpPr>
        <p:spPr>
          <a:xfrm>
            <a:off x="889000" y="2253523"/>
            <a:ext cx="10752174" cy="2063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Given a sentence with numbers and non-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alphaneumeric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values as input,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Read and split the string to find the float value for variable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balance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Extract the symbol representing currency in variable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currency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BONUS: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Extract the city name,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list_of_counties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print("We visited", county)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82C4F-B58A-8F40-B38C-115E1939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4705351"/>
            <a:ext cx="7734300" cy="143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655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4111974"/>
            <a:ext cx="10993549" cy="14750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Googling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2457651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1D8C4-B9CF-3147-ABC8-CB82D063F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23504"/>
          </a:xfrm>
        </p:spPr>
        <p:txBody>
          <a:bodyPr>
            <a:noAutofit/>
          </a:bodyPr>
          <a:lstStyle/>
          <a:p>
            <a:r>
              <a:rPr lang="en-US" sz="2200" dirty="0"/>
              <a:t>Python error messages are very google-able (not a word!)</a:t>
            </a:r>
          </a:p>
          <a:p>
            <a:r>
              <a:rPr lang="en-US" sz="2200" dirty="0"/>
              <a:t>Stack Overflow is a good website to bookmark</a:t>
            </a:r>
          </a:p>
          <a:p>
            <a:r>
              <a:rPr lang="en-US" sz="2200" dirty="0"/>
              <a:t>Try to include all relevant information when looking up an error</a:t>
            </a:r>
          </a:p>
          <a:p>
            <a:r>
              <a:rPr lang="en-US" sz="2200" dirty="0"/>
              <a:t>Python’s documentation has a lot of helpful advice and examples of what could be going wrong</a:t>
            </a:r>
          </a:p>
          <a:p>
            <a:endParaRPr lang="en-US" sz="2200" dirty="0"/>
          </a:p>
          <a:p>
            <a:r>
              <a:rPr lang="en-US" sz="2200" dirty="0"/>
              <a:t>When a program encounters an error it stops</a:t>
            </a:r>
          </a:p>
          <a:p>
            <a:r>
              <a:rPr lang="en-US" sz="2200" dirty="0"/>
              <a:t>As we learn what types of errors might occur, we can learn how to handle them while the program executes so that things can exit gracefully. This is called </a:t>
            </a:r>
            <a:r>
              <a:rPr lang="en-US" sz="2200" dirty="0">
                <a:solidFill>
                  <a:schemeClr val="accent2"/>
                </a:solidFill>
              </a:rPr>
              <a:t>exception handling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46335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A22-3FD2-0F48-B6CD-8B13E9D7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7297"/>
            <a:ext cx="11029615" cy="2213703"/>
          </a:xfrm>
        </p:spPr>
        <p:txBody>
          <a:bodyPr/>
          <a:lstStyle/>
          <a:p>
            <a:r>
              <a:rPr lang="en-IE" dirty="0"/>
              <a:t>When you think that you have a code which can produce an error then you can use exception handling.</a:t>
            </a:r>
          </a:p>
          <a:p>
            <a:r>
              <a:rPr lang="en-IE" dirty="0"/>
              <a:t>The best example is a simple calculator application where users give input of two numbers (x, y) and can do calculations such as division: </a:t>
            </a:r>
            <a:r>
              <a:rPr lang="en-IE" sz="1600" dirty="0">
                <a:latin typeface="Consolas" panose="020B0609020204030204" pitchFamily="49" charset="0"/>
                <a:cs typeface="Consolas" panose="020B0609020204030204" pitchFamily="49" charset="0"/>
              </a:rPr>
              <a:t>x/y</a:t>
            </a:r>
          </a:p>
          <a:p>
            <a:r>
              <a:rPr lang="en-IE" dirty="0">
                <a:cs typeface="Consolas" panose="020B0609020204030204" pitchFamily="49" charset="0"/>
              </a:rPr>
              <a:t>If</a:t>
            </a:r>
            <a:r>
              <a:rPr lang="en-IE" sz="1600" dirty="0">
                <a:latin typeface="Consolas" panose="020B0609020204030204" pitchFamily="49" charset="0"/>
                <a:cs typeface="Consolas" panose="020B0609020204030204" pitchFamily="49" charset="0"/>
              </a:rPr>
              <a:t> y = 0, </a:t>
            </a:r>
            <a:r>
              <a:rPr lang="en-IE" dirty="0">
                <a:cs typeface="Consolas" panose="020B0609020204030204" pitchFamily="49" charset="0"/>
              </a:rPr>
              <a:t>this division is impossible, and your program needs to handle the exception so that the computer does not crash.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5A2C-2797-B247-8129-6C8EE117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99" y="4123844"/>
            <a:ext cx="8026400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1473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A22-3FD2-0F48-B6CD-8B13E9D7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11029615" cy="1013801"/>
          </a:xfrm>
        </p:spPr>
        <p:txBody>
          <a:bodyPr/>
          <a:lstStyle/>
          <a:p>
            <a:r>
              <a:rPr lang="en-IE" dirty="0">
                <a:cs typeface="Consolas" panose="020B0609020204030204" pitchFamily="49" charset="0"/>
              </a:rPr>
              <a:t>If</a:t>
            </a:r>
            <a:r>
              <a:rPr lang="en-IE" sz="1600" dirty="0">
                <a:latin typeface="Consolas" panose="020B0609020204030204" pitchFamily="49" charset="0"/>
                <a:cs typeface="Consolas" panose="020B0609020204030204" pitchFamily="49" charset="0"/>
              </a:rPr>
              <a:t> y = 0, </a:t>
            </a:r>
            <a:r>
              <a:rPr lang="en-IE" dirty="0">
                <a:cs typeface="Consolas" panose="020B0609020204030204" pitchFamily="49" charset="0"/>
              </a:rPr>
              <a:t>this division is impossible, and your program needs to handle the exception so that the computer does not crash.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40889-2174-D74F-BA8D-ACD4F21A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49" y="2917592"/>
            <a:ext cx="8851900" cy="331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744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6346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Exception handling: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Try / catch blocks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A22-3FD2-0F48-B6CD-8B13E9D7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6" y="2563699"/>
            <a:ext cx="3409782" cy="274955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bg1"/>
                </a:solidFill>
                <a:cs typeface="Consolas" panose="020B0609020204030204" pitchFamily="49" charset="0"/>
              </a:rPr>
              <a:t>If</a:t>
            </a:r>
            <a:r>
              <a:rPr lang="en-I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= 0, </a:t>
            </a:r>
            <a:r>
              <a:rPr lang="en-IE" dirty="0">
                <a:solidFill>
                  <a:schemeClr val="bg1"/>
                </a:solidFill>
                <a:cs typeface="Consolas" panose="020B0609020204030204" pitchFamily="49" charset="0"/>
              </a:rPr>
              <a:t>this division is impossible, and your program needs to handle the exception so that the computer does not crash.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225D9-0692-0F40-8835-5084EB7E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661392"/>
            <a:ext cx="7185492" cy="41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0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exceptions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1D8C4-B9CF-3147-ABC8-CB82D063F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55128"/>
            <a:ext cx="11029615" cy="4305300"/>
          </a:xfrm>
        </p:spPr>
        <p:txBody>
          <a:bodyPr>
            <a:noAutofit/>
          </a:bodyPr>
          <a:lstStyle/>
          <a:p>
            <a:r>
              <a:rPr lang="en-IE" sz="2200" dirty="0" err="1"/>
              <a:t>IOError</a:t>
            </a:r>
            <a:r>
              <a:rPr lang="en-IE" sz="2200" dirty="0"/>
              <a:t> If the file cannot be opened. </a:t>
            </a:r>
          </a:p>
          <a:p>
            <a:r>
              <a:rPr lang="en-IE" sz="2200" dirty="0" err="1"/>
              <a:t>IndexError</a:t>
            </a:r>
            <a:r>
              <a:rPr lang="en-IE" sz="2200" dirty="0"/>
              <a:t> Iterator object is out of range</a:t>
            </a:r>
          </a:p>
          <a:p>
            <a:r>
              <a:rPr lang="en-IE" sz="2200" dirty="0" err="1"/>
              <a:t>ValueError</a:t>
            </a:r>
            <a:r>
              <a:rPr lang="en-IE" sz="2200" dirty="0"/>
              <a:t> Raised when a built-in operation or function receives an argument that has the right type but an inappropriate value </a:t>
            </a:r>
          </a:p>
          <a:p>
            <a:r>
              <a:rPr lang="en-IE" sz="2200" dirty="0" err="1"/>
              <a:t>KeyboardInterrupt</a:t>
            </a:r>
            <a:r>
              <a:rPr lang="en-IE" sz="2200" dirty="0"/>
              <a:t> Raised when the user hits the interrupt key (normally Control-C or Delete) </a:t>
            </a:r>
          </a:p>
          <a:p>
            <a:r>
              <a:rPr lang="en-IE" sz="2200" dirty="0" err="1"/>
              <a:t>SyntaxError</a:t>
            </a:r>
            <a:r>
              <a:rPr lang="en-IE" sz="2200" dirty="0"/>
              <a:t> If you have made a mistake in the use of a statement for example</a:t>
            </a:r>
          </a:p>
          <a:p>
            <a:r>
              <a:rPr lang="en-IE" sz="2200" dirty="0" err="1"/>
              <a:t>EOFError</a:t>
            </a:r>
            <a:r>
              <a:rPr lang="en-IE" sz="2200" dirty="0"/>
              <a:t> Raised when one of the built-in functions (input() or </a:t>
            </a:r>
            <a:r>
              <a:rPr lang="en-IE" sz="2200" dirty="0" err="1"/>
              <a:t>raw_input</a:t>
            </a:r>
            <a:r>
              <a:rPr lang="en-IE" sz="2200" dirty="0"/>
              <a:t>()) hits an end-of-file condition (EOF) without reading any data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ECEC-5229-AC4D-B975-905F0BFD418E}"/>
              </a:ext>
            </a:extLst>
          </p:cNvPr>
          <p:cNvSpPr/>
          <p:nvPr/>
        </p:nvSpPr>
        <p:spPr>
          <a:xfrm>
            <a:off x="581192" y="1925058"/>
            <a:ext cx="625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docs.python.org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/3/library/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exceptions.html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622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1422-70F6-A74C-A0F4-1F88106C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9F37A-6710-404D-B48D-D208C130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781904"/>
          </a:xfrm>
        </p:spPr>
        <p:txBody>
          <a:bodyPr>
            <a:normAutofit/>
          </a:bodyPr>
          <a:lstStyle/>
          <a:p>
            <a:r>
              <a:rPr lang="en-US" sz="2200" dirty="0"/>
              <a:t>Understanding exceptions, where they come from or what they relate to will help you when debugging your programs and ultimately to become better and more aware coders.</a:t>
            </a:r>
          </a:p>
          <a:p>
            <a:r>
              <a:rPr lang="en-US" sz="2200" dirty="0"/>
              <a:t>Always try to prepare your code for exceptions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C74BE-7411-F84B-A23C-2163D5B0213C}"/>
              </a:ext>
            </a:extLst>
          </p:cNvPr>
          <p:cNvSpPr/>
          <p:nvPr/>
        </p:nvSpPr>
        <p:spPr>
          <a:xfrm>
            <a:off x="581192" y="1925058"/>
            <a:ext cx="8185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www.tutorialspoint.com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/python3/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python_exceptions.htm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8CB64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A8244-085F-5240-A70F-572B57BE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99" y="3962401"/>
            <a:ext cx="5362781" cy="268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94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with string / 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2862-B059-7342-AC19-7FBD701CBEFA}"/>
              </a:ext>
            </a:extLst>
          </p:cNvPr>
          <p:cNvSpPr txBox="1"/>
          <p:nvPr/>
        </p:nvSpPr>
        <p:spPr>
          <a:xfrm>
            <a:off x="1955800" y="4089400"/>
            <a:ext cx="1857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Splicing strings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Reversing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Accessing indexes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1DFEF-1F35-C945-BC69-9DE46EC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686050"/>
            <a:ext cx="5816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5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3FCCB-A310-E54A-A68D-9250AFFF8119}"/>
              </a:ext>
            </a:extLst>
          </p:cNvPr>
          <p:cNvSpPr/>
          <p:nvPr/>
        </p:nvSpPr>
        <p:spPr>
          <a:xfrm>
            <a:off x="575894" y="1988558"/>
            <a:ext cx="5191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Bookmark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for all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EC660-4F63-814F-AAED-6AB536F02844}"/>
              </a:ext>
            </a:extLst>
          </p:cNvPr>
          <p:cNvSpPr/>
          <p:nvPr/>
        </p:nvSpPr>
        <p:spPr>
          <a:xfrm>
            <a:off x="575894" y="2450223"/>
            <a:ext cx="10762666" cy="367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First released in 2000, the most recent v2.7 was released in 2010.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Maintenance stops on 1st January 2020.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Replaced by Python v3.7.4 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python.org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even created a guideline for porting v2 projects to v3 as v2 will not be maintained after Jan 1st 2020.</a:t>
            </a:r>
          </a:p>
        </p:txBody>
      </p:sp>
    </p:spTree>
    <p:extLst>
      <p:ext uri="{BB962C8B-B14F-4D97-AF65-F5344CB8AC3E}">
        <p14:creationId xmlns:p14="http://schemas.microsoft.com/office/powerpoint/2010/main" val="1917208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with string /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F7CD-31FB-0140-A9D3-7317B24C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108200"/>
            <a:ext cx="8343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4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B761-DCE3-954D-928F-6C229B3B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with strings / 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20300-CF61-FB4C-9F59-55D02D5A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429000"/>
            <a:ext cx="7953207" cy="3111500"/>
          </a:xfrm>
        </p:spPr>
        <p:txBody>
          <a:bodyPr/>
          <a:lstStyle/>
          <a:p>
            <a:r>
              <a:rPr lang="en-US" dirty="0"/>
              <a:t>Lists begin at position 0 and continue to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length-1</a:t>
            </a:r>
          </a:p>
          <a:p>
            <a:r>
              <a:rPr lang="en-US" dirty="0">
                <a:cs typeface="Consolas" panose="020B0609020204030204" pitchFamily="49" charset="0"/>
              </a:rPr>
              <a:t>Each position can be accessed, but for strings they cannot be overwritten</a:t>
            </a:r>
          </a:p>
          <a:p>
            <a:pPr marL="324000" lvl="1" indent="0">
              <a:buNone/>
            </a:pPr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IE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'str' object does not support item assignment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7B998-D858-8D40-B4D1-836CA98E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4" y="2311400"/>
            <a:ext cx="36830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33C7A-A200-694C-BD7E-7214D30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02" y="2324100"/>
            <a:ext cx="31496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C9852-CB48-E248-B9CD-336A0FC4D909}"/>
              </a:ext>
            </a:extLst>
          </p:cNvPr>
          <p:cNvSpPr txBox="1"/>
          <p:nvPr/>
        </p:nvSpPr>
        <p:spPr>
          <a:xfrm>
            <a:off x="5679728" y="2556818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1522B-2090-4342-A999-C361CBE37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794" y="3857310"/>
            <a:ext cx="2260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4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BF995-9957-B54A-99D3-B87646B7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2" y="1070455"/>
            <a:ext cx="2835263" cy="2296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Slices of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F0354-A598-384F-8001-F3DAD1E5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20" y="4322748"/>
            <a:ext cx="6264853" cy="135371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80A94-3AAE-3E40-A6AF-61F743046C06}"/>
              </a:ext>
            </a:extLst>
          </p:cNvPr>
          <p:cNvCxnSpPr/>
          <p:nvPr/>
        </p:nvCxnSpPr>
        <p:spPr>
          <a:xfrm>
            <a:off x="880562" y="3748087"/>
            <a:ext cx="6164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50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2729-CE65-1E44-B1C7-0E40291F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01" y="2097804"/>
            <a:ext cx="6230402" cy="2030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78BDA-B4DB-3343-9B96-1F6D977B1B3A}"/>
              </a:ext>
            </a:extLst>
          </p:cNvPr>
          <p:cNvSpPr txBox="1"/>
          <p:nvPr/>
        </p:nvSpPr>
        <p:spPr>
          <a:xfrm>
            <a:off x="1397825" y="254757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Position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612FC-0DE9-3747-A2DC-709BEED6C2E6}"/>
              </a:ext>
            </a:extLst>
          </p:cNvPr>
          <p:cNvSpPr txBox="1"/>
          <p:nvPr/>
        </p:nvSpPr>
        <p:spPr>
          <a:xfrm>
            <a:off x="9268011" y="3320534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B64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&lt;- Negative Index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66E16-0B7F-BF41-874E-E3824B69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02" y="4924110"/>
            <a:ext cx="34544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1733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1E9C9-5E37-754A-B8F6-D14D2085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11029615" cy="22137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use functions to re-use code in a program.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They are made defined with a name, parameters, and the code block below is indented.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Generally, they perform some operation on the arguments passed to them and return a result.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A function can be called anywhere in a program after being declared.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CD497-C7E6-3444-A48E-0B33265B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99" y="4394200"/>
            <a:ext cx="581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65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1E9C9-5E37-754A-B8F6-D14D2085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11029615" cy="2213704"/>
          </a:xfrm>
        </p:spPr>
        <p:txBody>
          <a:bodyPr>
            <a:normAutofit/>
          </a:bodyPr>
          <a:lstStyle/>
          <a:p>
            <a:r>
              <a:rPr lang="en-IE" sz="2200" dirty="0"/>
              <a:t>Sequence of statements which you can execute anywhere in your code after declaring. </a:t>
            </a:r>
          </a:p>
          <a:p>
            <a:r>
              <a:rPr lang="en-IE" sz="2200" dirty="0"/>
              <a:t>Eliminates repetition in code. Functions can also reference other functions.</a:t>
            </a:r>
          </a:p>
          <a:p>
            <a:r>
              <a:rPr lang="en-IE" sz="2200" dirty="0"/>
              <a:t>Make it easier to debug and find issues. Makes code easier to understand.</a:t>
            </a:r>
          </a:p>
          <a:p>
            <a:r>
              <a:rPr lang="en-IE" sz="2200" dirty="0"/>
              <a:t>In short, functions allow us to split a large application into smaller chunks.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CD497-C7E6-3444-A48E-0B33265B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99" y="4394200"/>
            <a:ext cx="581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7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1E9C9-5E37-754A-B8F6-D14D2085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2803656"/>
          </a:xfrm>
        </p:spPr>
        <p:txBody>
          <a:bodyPr>
            <a:normAutofit/>
          </a:bodyPr>
          <a:lstStyle/>
          <a:p>
            <a:r>
              <a:rPr lang="en-IE" sz="2200" dirty="0"/>
              <a:t>After a function is declared, we call it anywhere we want to use it in the program.</a:t>
            </a:r>
          </a:p>
          <a:p>
            <a:r>
              <a:rPr lang="en-IE" sz="2200" dirty="0"/>
              <a:t>Functions generally will receive some input, known as arguments, perform some operation, and then return a result.</a:t>
            </a:r>
          </a:p>
          <a:p>
            <a:r>
              <a:rPr lang="en-IE" sz="2200" dirty="0"/>
              <a:t>We can pass values to a function as arguments when we call it, such as in the last line of the code snippet below. This allows us to use functions in a general way, specifying the context with the arguments we pass in to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CD497-C7E6-3444-A48E-0B33265B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99" y="4394200"/>
            <a:ext cx="581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2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1E9C9-5E37-754A-B8F6-D14D2085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11029615" cy="33882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There are a lot of functions that can be used immediately because they are part of the base language of Python.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Examples: </a:t>
            </a:r>
            <a:r>
              <a:rPr lang="en-US" sz="2400" dirty="0" err="1"/>
              <a:t>len</a:t>
            </a:r>
            <a:r>
              <a:rPr lang="en-US" sz="2400" dirty="0"/>
              <a:t>() function, range() function.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Imagine having to code all of these from scratch without the Python Standard Library..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accent2"/>
                </a:solidFill>
              </a:rPr>
              <a:t>Challenge: </a:t>
            </a:r>
            <a:r>
              <a:rPr lang="en-US" sz="2400" dirty="0"/>
              <a:t>create your own </a:t>
            </a:r>
            <a:r>
              <a:rPr lang="en-US" sz="2400" dirty="0" err="1"/>
              <a:t>len</a:t>
            </a:r>
            <a:r>
              <a:rPr lang="en-US" sz="2400" dirty="0"/>
              <a:t>() function that will work with a string or list.</a:t>
            </a:r>
          </a:p>
        </p:txBody>
      </p:sp>
    </p:spTree>
    <p:extLst>
      <p:ext uri="{BB962C8B-B14F-4D97-AF65-F5344CB8AC3E}">
        <p14:creationId xmlns:p14="http://schemas.microsoft.com/office/powerpoint/2010/main" val="1005287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1E9C9-5E37-754A-B8F6-D14D2085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11029615" cy="2213704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rgbClr val="8CB64A"/>
              </a:buClr>
            </a:pPr>
            <a:r>
              <a:rPr lang="en-US" sz="2200" dirty="0">
                <a:solidFill>
                  <a:schemeClr val="accent2"/>
                </a:solidFill>
              </a:rPr>
              <a:t>Challenge: </a:t>
            </a:r>
            <a:r>
              <a:rPr lang="en-US" sz="2200" dirty="0">
                <a:solidFill>
                  <a:srgbClr val="3D3D3D"/>
                </a:solidFill>
              </a:rPr>
              <a:t>Make a calculator application with functions for each operation: </a:t>
            </a:r>
          </a:p>
          <a:p>
            <a:pPr lvl="1">
              <a:lnSpc>
                <a:spcPct val="150000"/>
              </a:lnSpc>
              <a:buClr>
                <a:srgbClr val="8CB64A"/>
              </a:buClr>
            </a:pPr>
            <a:r>
              <a:rPr lang="en-US" sz="2000" dirty="0">
                <a:solidFill>
                  <a:srgbClr val="3D3D3D"/>
                </a:solidFill>
              </a:rPr>
              <a:t>add, subtract, multiply, divide.</a:t>
            </a:r>
          </a:p>
          <a:p>
            <a:pPr>
              <a:lnSpc>
                <a:spcPct val="150000"/>
              </a:lnSpc>
              <a:buClr>
                <a:srgbClr val="8CB64A"/>
              </a:buClr>
            </a:pPr>
            <a:r>
              <a:rPr lang="en-US" sz="2200" dirty="0">
                <a:solidFill>
                  <a:srgbClr val="3D3D3D"/>
                </a:solidFill>
              </a:rPr>
              <a:t>It doesn’t need to be complicated. Here is the first part: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79AFE-161B-2247-B50C-405A61C3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56" y="4483100"/>
            <a:ext cx="4801394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42242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00A726-6F3A-3346-B851-331275727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56747"/>
            <a:ext cx="11407608" cy="2264504"/>
          </a:xfrm>
        </p:spPr>
        <p:txBody>
          <a:bodyPr>
            <a:normAutofit/>
          </a:bodyPr>
          <a:lstStyle/>
          <a:p>
            <a:r>
              <a:rPr lang="en-US" sz="2000" dirty="0"/>
              <a:t>Operators compare values, for example to see if two strings are equal or which of two numbers are smaller.</a:t>
            </a:r>
          </a:p>
          <a:p>
            <a:r>
              <a:rPr lang="en-US" sz="2000" dirty="0"/>
              <a:t>There are many operators that can be used in Python.  We will encounter them as we go...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A6F40-E763-A440-937C-3F384273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3535042"/>
            <a:ext cx="7493000" cy="29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B8C8-0109-0F42-9725-54CA6F7D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1857" cy="6859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691EBC-EBA2-B043-820F-6EB7E71D80F3}"/>
              </a:ext>
            </a:extLst>
          </p:cNvPr>
          <p:cNvSpPr/>
          <p:nvPr/>
        </p:nvSpPr>
        <p:spPr>
          <a:xfrm>
            <a:off x="-182880" y="0"/>
            <a:ext cx="1706879" cy="6858000"/>
          </a:xfrm>
          <a:prstGeom prst="rect">
            <a:avLst/>
          </a:prstGeom>
          <a:solidFill>
            <a:srgbClr val="FFF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39CDD-8F4A-2440-8C86-73FA3DFDD7A4}"/>
              </a:ext>
            </a:extLst>
          </p:cNvPr>
          <p:cNvSpPr/>
          <p:nvPr/>
        </p:nvSpPr>
        <p:spPr>
          <a:xfrm>
            <a:off x="10482976" y="-1608"/>
            <a:ext cx="1706879" cy="6858000"/>
          </a:xfrm>
          <a:prstGeom prst="rect">
            <a:avLst/>
          </a:prstGeom>
          <a:solidFill>
            <a:srgbClr val="FFF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3081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C0D2C-E192-1A45-82DE-8A60E9D6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3374792"/>
            <a:ext cx="666750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A08D5-62D7-B54E-A5D6-D09AF30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00A726-6F3A-3346-B851-331275727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76048"/>
            <a:ext cx="11407608" cy="1538652"/>
          </a:xfrm>
        </p:spPr>
        <p:txBody>
          <a:bodyPr>
            <a:normAutofit/>
          </a:bodyPr>
          <a:lstStyle/>
          <a:p>
            <a:r>
              <a:rPr lang="en-US" sz="2000" dirty="0"/>
              <a:t>There are many operators that can be used in Python.  We will encounter them as we go...</a:t>
            </a:r>
          </a:p>
          <a:p>
            <a:r>
              <a:rPr lang="en-US" sz="2000" dirty="0"/>
              <a:t>More can be read with a complete list here: https://www.w3schools.com/python/</a:t>
            </a:r>
            <a:r>
              <a:rPr lang="en-US" sz="2000" dirty="0" err="1"/>
              <a:t>python_conditions.asp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16273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4127</Words>
  <Application>Microsoft Macintosh PowerPoint</Application>
  <PresentationFormat>Widescreen</PresentationFormat>
  <Paragraphs>536</Paragraphs>
  <Slides>90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Algerian</vt:lpstr>
      <vt:lpstr>Arial</vt:lpstr>
      <vt:lpstr>Calibri</vt:lpstr>
      <vt:lpstr>Consolas</vt:lpstr>
      <vt:lpstr>Gill Sans MT</vt:lpstr>
      <vt:lpstr>Helvetica Neue</vt:lpstr>
      <vt:lpstr>Wingdings</vt:lpstr>
      <vt:lpstr>Wingdings 2</vt:lpstr>
      <vt:lpstr>Dividend</vt:lpstr>
      <vt:lpstr>Algorithms &amp; Python </vt:lpstr>
      <vt:lpstr>Main topics of this course:</vt:lpstr>
      <vt:lpstr>Skills acquired</vt:lpstr>
      <vt:lpstr>ASSESSMENT</vt:lpstr>
      <vt:lpstr>Coding theory</vt:lpstr>
      <vt:lpstr>Chapter outline</vt:lpstr>
      <vt:lpstr>Stop me at any point if you have questions</vt:lpstr>
      <vt:lpstr>Python 2</vt:lpstr>
      <vt:lpstr>PowerPoint Presentation</vt:lpstr>
      <vt:lpstr>Python 2 vs python 3</vt:lpstr>
      <vt:lpstr>PowerPoint Presentation</vt:lpstr>
      <vt:lpstr>Why use python 3?</vt:lpstr>
      <vt:lpstr>Python libraries</vt:lpstr>
      <vt:lpstr>Why use python at all?</vt:lpstr>
      <vt:lpstr>Why use python at all?</vt:lpstr>
      <vt:lpstr>Plus, the average yearly salary for Python developers comes in at $92,000 per year,  so if you learn Python 3, you might find your career prospects looking brighter than ever.</vt:lpstr>
      <vt:lpstr>Code will be on GitHub</vt:lpstr>
      <vt:lpstr>Algorithms &amp; Python </vt:lpstr>
      <vt:lpstr>Main topics of this course:</vt:lpstr>
      <vt:lpstr>Running python code</vt:lpstr>
      <vt:lpstr>Chapter outline</vt:lpstr>
      <vt:lpstr>Stop me at any point if you have questions</vt:lpstr>
      <vt:lpstr>Python</vt:lpstr>
      <vt:lpstr>Python: adding to the project</vt:lpstr>
      <vt:lpstr>Github</vt:lpstr>
      <vt:lpstr>Github: getting started (local)</vt:lpstr>
      <vt:lpstr>Github: getting started (online repo)</vt:lpstr>
      <vt:lpstr>Github: interactive session</vt:lpstr>
      <vt:lpstr>PowerPoint Presentation</vt:lpstr>
      <vt:lpstr>Method 1: using an IDE</vt:lpstr>
      <vt:lpstr>Method 2: Using the command line</vt:lpstr>
      <vt:lpstr>Method 2: Using the command line</vt:lpstr>
      <vt:lpstr>Method 3: Using an interactive ipython session</vt:lpstr>
      <vt:lpstr>Features of Jupyter notebooks</vt:lpstr>
      <vt:lpstr>Features of Jupyter notebooks</vt:lpstr>
      <vt:lpstr>The basics: variables</vt:lpstr>
      <vt:lpstr>The basics:</vt:lpstr>
      <vt:lpstr>The basics: strings</vt:lpstr>
      <vt:lpstr>The basics: lists</vt:lpstr>
      <vt:lpstr>The basics: Numbers</vt:lpstr>
      <vt:lpstr>The basics: random numbers</vt:lpstr>
      <vt:lpstr>The basics: random numbers</vt:lpstr>
      <vt:lpstr>The basics: Dictionaries</vt:lpstr>
      <vt:lpstr>The basics: tuples</vt:lpstr>
      <vt:lpstr>Strings as lists</vt:lpstr>
      <vt:lpstr>For loops</vt:lpstr>
      <vt:lpstr>For loops: ranges</vt:lpstr>
      <vt:lpstr>For loops: ranges</vt:lpstr>
      <vt:lpstr>Nested For loops</vt:lpstr>
      <vt:lpstr>While loops</vt:lpstr>
      <vt:lpstr>python loops</vt:lpstr>
      <vt:lpstr>While loops</vt:lpstr>
      <vt:lpstr>While loops</vt:lpstr>
      <vt:lpstr>Break / pass / continue</vt:lpstr>
      <vt:lpstr>Infinite loops</vt:lpstr>
      <vt:lpstr>Conditional statements</vt:lpstr>
      <vt:lpstr>Conditional statements</vt:lpstr>
      <vt:lpstr>comments</vt:lpstr>
      <vt:lpstr>Comments</vt:lpstr>
      <vt:lpstr>Styling conventions</vt:lpstr>
      <vt:lpstr>styling conventions</vt:lpstr>
      <vt:lpstr>garbage collection</vt:lpstr>
      <vt:lpstr>Time for a break..!</vt:lpstr>
      <vt:lpstr>List comprehensions</vt:lpstr>
      <vt:lpstr>operators</vt:lpstr>
      <vt:lpstr>Additional operations</vt:lpstr>
      <vt:lpstr>Casting types</vt:lpstr>
      <vt:lpstr>Casting types</vt:lpstr>
      <vt:lpstr>Taking input</vt:lpstr>
      <vt:lpstr>Challenge: extract the County names</vt:lpstr>
      <vt:lpstr>Challenge: extract the Number</vt:lpstr>
      <vt:lpstr>Googling errors</vt:lpstr>
      <vt:lpstr>Error messages</vt:lpstr>
      <vt:lpstr>Exception handling</vt:lpstr>
      <vt:lpstr>Exception handling</vt:lpstr>
      <vt:lpstr>Exception handling:  Try / catch blocks</vt:lpstr>
      <vt:lpstr>Common exceptions</vt:lpstr>
      <vt:lpstr>Python exceptions</vt:lpstr>
      <vt:lpstr>Common errors with string / lists</vt:lpstr>
      <vt:lpstr>Common errors with string / lists</vt:lpstr>
      <vt:lpstr>Common errors with strings / lists</vt:lpstr>
      <vt:lpstr>Slices of lists</vt:lpstr>
      <vt:lpstr>Reversing strings</vt:lpstr>
      <vt:lpstr>Functions</vt:lpstr>
      <vt:lpstr>Functions</vt:lpstr>
      <vt:lpstr>Functions</vt:lpstr>
      <vt:lpstr>Functions</vt:lpstr>
      <vt:lpstr>Functions</vt:lpstr>
      <vt:lpstr>Operators</vt:lpstr>
      <vt:lpstr>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Deirdre O'Connor</dc:creator>
  <cp:lastModifiedBy>Deirdre O'Connor</cp:lastModifiedBy>
  <cp:revision>5</cp:revision>
  <dcterms:created xsi:type="dcterms:W3CDTF">2019-11-25T07:53:38Z</dcterms:created>
  <dcterms:modified xsi:type="dcterms:W3CDTF">2019-11-25T17:33:42Z</dcterms:modified>
</cp:coreProperties>
</file>